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Arvo"/>
      <p:regular r:id="rId41"/>
      <p:bold r:id="rId42"/>
      <p:italic r:id="rId43"/>
      <p:boldItalic r:id="rId44"/>
    </p:embeddedFont>
    <p:embeddedFont>
      <p:font typeface="Roboto Condensed"/>
      <p:regular r:id="rId45"/>
      <p:bold r:id="rId46"/>
      <p:italic r:id="rId47"/>
      <p:boldItalic r:id="rId48"/>
    </p:embeddedFont>
    <p:embeddedFont>
      <p:font typeface="Roboto Condensed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Arvo-bold.fntdata"/><Relationship Id="rId41" Type="http://schemas.openxmlformats.org/officeDocument/2006/relationships/font" Target="fonts/Arvo-regular.fntdata"/><Relationship Id="rId44" Type="http://schemas.openxmlformats.org/officeDocument/2006/relationships/font" Target="fonts/Arvo-boldItalic.fntdata"/><Relationship Id="rId43" Type="http://schemas.openxmlformats.org/officeDocument/2006/relationships/font" Target="fonts/Arvo-italic.fntdata"/><Relationship Id="rId46" Type="http://schemas.openxmlformats.org/officeDocument/2006/relationships/font" Target="fonts/RobotoCondensed-bold.fntdata"/><Relationship Id="rId45" Type="http://schemas.openxmlformats.org/officeDocument/2006/relationships/font" Target="fonts/Roboto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Condensed-boldItalic.fntdata"/><Relationship Id="rId47" Type="http://schemas.openxmlformats.org/officeDocument/2006/relationships/font" Target="fonts/RobotoCondensed-italic.fntdata"/><Relationship Id="rId49" Type="http://schemas.openxmlformats.org/officeDocument/2006/relationships/font" Target="fonts/RobotoCondensed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CondensedLight-italic.fntdata"/><Relationship Id="rId50" Type="http://schemas.openxmlformats.org/officeDocument/2006/relationships/font" Target="fonts/RobotoCondensedLight-bold.fntdata"/><Relationship Id="rId52" Type="http://schemas.openxmlformats.org/officeDocument/2006/relationships/font" Target="fonts/RobotoCondensed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8bb6fd6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8bb6fd6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278b9b4d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278b9b4d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2c45a546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32c45a546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6251737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6251737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6251737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26251737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62517374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62517374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2c45a54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32c45a5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262517374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262517374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62517374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262517374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62517374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262517374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32c45a546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32c45a546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2c45a546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2c45a546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262517374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262517374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262517374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262517374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32c45a546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32c45a546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262517374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262517374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e129c953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2e129c953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262517374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262517374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32c45a546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32c45a546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2625173747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2625173747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2625173747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262517374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e129c95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e129c95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278b9b4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2278b9b4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2625173747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2625173747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32c45a546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32c45a546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32c45a546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32c45a546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32c45a546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32c45a546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32c45a546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32c45a546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38bb6fd5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38bb6fd5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278b9b4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278b9b4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278b9b4d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278b9b4d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278b9b4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2278b9b4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278b9b4d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278b9b4d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278b9b4d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278b9b4d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2c45a546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32c45a546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2" name="Google Shape;182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3" name="Google Shape;18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6" name="Google Shape;186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7" name="Google Shape;18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1" name="Google Shape;31;p3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grpSp>
        <p:nvGrpSpPr>
          <p:cNvPr id="33" name="Google Shape;33;p3"/>
          <p:cNvGrpSpPr/>
          <p:nvPr/>
        </p:nvGrpSpPr>
        <p:grpSpPr>
          <a:xfrm>
            <a:off x="6946895" y="4693666"/>
            <a:ext cx="2202830" cy="449902"/>
            <a:chOff x="5575242" y="4472723"/>
            <a:chExt cx="2202830" cy="670795"/>
          </a:xfrm>
        </p:grpSpPr>
        <p:sp>
          <p:nvSpPr>
            <p:cNvPr id="34" name="Google Shape;34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" name="Google Shape;35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7656600" y="47608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1170" y="4693591"/>
            <a:ext cx="2202830" cy="449902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7650875" y="476075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9" y="6"/>
            <a:ext cx="7072430" cy="73174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0" name="Google Shape;70;p5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grpSp>
        <p:nvGrpSpPr>
          <p:cNvPr id="72" name="Google Shape;72;p5"/>
          <p:cNvGrpSpPr/>
          <p:nvPr/>
        </p:nvGrpSpPr>
        <p:grpSpPr>
          <a:xfrm>
            <a:off x="6946895" y="4693666"/>
            <a:ext cx="2202830" cy="449902"/>
            <a:chOff x="5575242" y="4472723"/>
            <a:chExt cx="2202830" cy="670795"/>
          </a:xfrm>
        </p:grpSpPr>
        <p:sp>
          <p:nvSpPr>
            <p:cNvPr id="73" name="Google Shape;7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7656600" y="47608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83" name="Google Shape;83;p6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grpSp>
        <p:nvGrpSpPr>
          <p:cNvPr id="84" name="Google Shape;84;p6"/>
          <p:cNvGrpSpPr/>
          <p:nvPr/>
        </p:nvGrpSpPr>
        <p:grpSpPr>
          <a:xfrm>
            <a:off x="6946895" y="4693666"/>
            <a:ext cx="2202830" cy="449902"/>
            <a:chOff x="5575242" y="4472723"/>
            <a:chExt cx="2202830" cy="670795"/>
          </a:xfrm>
        </p:grpSpPr>
        <p:sp>
          <p:nvSpPr>
            <p:cNvPr id="85" name="Google Shape;85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" name="Google Shape;86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87" name="Google Shape;87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0" name="Google Shape;90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" name="Google Shape;92;p6"/>
          <p:cNvSpPr txBox="1"/>
          <p:nvPr>
            <p:ph idx="12" type="sldNum"/>
          </p:nvPr>
        </p:nvSpPr>
        <p:spPr>
          <a:xfrm>
            <a:off x="7656600" y="47608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9" y="6"/>
            <a:ext cx="7072430" cy="731749"/>
            <a:chOff x="-4" y="40"/>
            <a:chExt cx="7072430" cy="1327315"/>
          </a:xfrm>
        </p:grpSpPr>
        <p:sp>
          <p:nvSpPr>
            <p:cNvPr id="94" name="Google Shape;94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95" name="Google Shape;95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98" name="Google Shape;98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101" name="Google Shape;101;p6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04" name="Google Shape;104;p7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05" name="Google Shape;105;p7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grpSp>
        <p:nvGrpSpPr>
          <p:cNvPr id="106" name="Google Shape;106;p7"/>
          <p:cNvGrpSpPr/>
          <p:nvPr/>
        </p:nvGrpSpPr>
        <p:grpSpPr>
          <a:xfrm>
            <a:off x="6946895" y="4693666"/>
            <a:ext cx="2202830" cy="449902"/>
            <a:chOff x="5575242" y="4472723"/>
            <a:chExt cx="2202830" cy="670795"/>
          </a:xfrm>
        </p:grpSpPr>
        <p:sp>
          <p:nvSpPr>
            <p:cNvPr id="107" name="Google Shape;107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" name="Google Shape;108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7656600" y="47608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-9" y="6"/>
            <a:ext cx="7072430" cy="731749"/>
            <a:chOff x="-4" y="40"/>
            <a:chExt cx="7072430" cy="1327315"/>
          </a:xfrm>
        </p:grpSpPr>
        <p:sp>
          <p:nvSpPr>
            <p:cNvPr id="116" name="Google Shape;116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17" name="Google Shape;117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18" name="Google Shape;118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0" name="Google Shape;120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123" name="Google Shape;123;p7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6946895" y="4693666"/>
            <a:ext cx="2202830" cy="449902"/>
            <a:chOff x="5575242" y="4472723"/>
            <a:chExt cx="2202830" cy="670795"/>
          </a:xfrm>
        </p:grpSpPr>
        <p:sp>
          <p:nvSpPr>
            <p:cNvPr id="126" name="Google Shape;126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" name="Google Shape;127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3" name="Google Shape;133;p8"/>
          <p:cNvSpPr txBox="1"/>
          <p:nvPr>
            <p:ph idx="12" type="sldNum"/>
          </p:nvPr>
        </p:nvSpPr>
        <p:spPr>
          <a:xfrm>
            <a:off x="7656600" y="47608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34" name="Google Shape;134;p8"/>
          <p:cNvGrpSpPr/>
          <p:nvPr/>
        </p:nvGrpSpPr>
        <p:grpSpPr>
          <a:xfrm>
            <a:off x="-9" y="6"/>
            <a:ext cx="7072430" cy="731749"/>
            <a:chOff x="-4" y="40"/>
            <a:chExt cx="7072430" cy="1327315"/>
          </a:xfrm>
        </p:grpSpPr>
        <p:sp>
          <p:nvSpPr>
            <p:cNvPr id="135" name="Google Shape;135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36" name="Google Shape;136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37" name="Google Shape;137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9" name="Google Shape;139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40" name="Google Shape;140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142" name="Google Shape;142;p8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77" y="4657431"/>
            <a:ext cx="6686825" cy="48612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2694875" y="4703025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3" name="Google Shape;153;p9"/>
          <p:cNvSpPr txBox="1"/>
          <p:nvPr>
            <p:ph idx="12" type="sldNum"/>
          </p:nvPr>
        </p:nvSpPr>
        <p:spPr>
          <a:xfrm>
            <a:off x="7509300" y="47030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95" y="4693666"/>
            <a:ext cx="2202830" cy="449902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7656600" y="4760825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creativecommons.org/licenses/by-nc-nd/4.0/" TargetMode="External"/><Relationship Id="rId9" Type="http://schemas.openxmlformats.org/officeDocument/2006/relationships/image" Target="../media/image35.png"/><Relationship Id="rId5" Type="http://schemas.openxmlformats.org/officeDocument/2006/relationships/hyperlink" Target="http://creativecommons.org/licenses/by-nc-nd/4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11" Type="http://schemas.openxmlformats.org/officeDocument/2006/relationships/image" Target="../media/image24.png"/><Relationship Id="rId10" Type="http://schemas.openxmlformats.org/officeDocument/2006/relationships/image" Target="../media/image31.png"/><Relationship Id="rId9" Type="http://schemas.openxmlformats.org/officeDocument/2006/relationships/image" Target="../media/image34.png"/><Relationship Id="rId5" Type="http://schemas.openxmlformats.org/officeDocument/2006/relationships/image" Target="../media/image17.png"/><Relationship Id="rId6" Type="http://schemas.openxmlformats.org/officeDocument/2006/relationships/image" Target="../media/image40.png"/><Relationship Id="rId7" Type="http://schemas.openxmlformats.org/officeDocument/2006/relationships/image" Target="../media/image21.png"/><Relationship Id="rId8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11" Type="http://schemas.openxmlformats.org/officeDocument/2006/relationships/image" Target="../media/image47.png"/><Relationship Id="rId10" Type="http://schemas.openxmlformats.org/officeDocument/2006/relationships/image" Target="../media/image43.png"/><Relationship Id="rId12" Type="http://schemas.openxmlformats.org/officeDocument/2006/relationships/image" Target="../media/image30.png"/><Relationship Id="rId9" Type="http://schemas.openxmlformats.org/officeDocument/2006/relationships/image" Target="../media/image50.png"/><Relationship Id="rId5" Type="http://schemas.openxmlformats.org/officeDocument/2006/relationships/image" Target="../media/image27.png"/><Relationship Id="rId6" Type="http://schemas.openxmlformats.org/officeDocument/2006/relationships/image" Target="../media/image36.png"/><Relationship Id="rId7" Type="http://schemas.openxmlformats.org/officeDocument/2006/relationships/image" Target="../media/image14.png"/><Relationship Id="rId8" Type="http://schemas.openxmlformats.org/officeDocument/2006/relationships/image" Target="../media/image6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51.png"/><Relationship Id="rId5" Type="http://schemas.openxmlformats.org/officeDocument/2006/relationships/image" Target="../media/image54.png"/><Relationship Id="rId6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Relationship Id="rId4" Type="http://schemas.openxmlformats.org/officeDocument/2006/relationships/image" Target="../media/image49.png"/><Relationship Id="rId5" Type="http://schemas.openxmlformats.org/officeDocument/2006/relationships/image" Target="../media/image55.png"/><Relationship Id="rId6" Type="http://schemas.openxmlformats.org/officeDocument/2006/relationships/image" Target="../media/image6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png"/><Relationship Id="rId4" Type="http://schemas.openxmlformats.org/officeDocument/2006/relationships/image" Target="../media/image60.png"/><Relationship Id="rId9" Type="http://schemas.openxmlformats.org/officeDocument/2006/relationships/image" Target="../media/image76.png"/><Relationship Id="rId5" Type="http://schemas.openxmlformats.org/officeDocument/2006/relationships/image" Target="../media/image59.png"/><Relationship Id="rId6" Type="http://schemas.openxmlformats.org/officeDocument/2006/relationships/image" Target="../media/image58.png"/><Relationship Id="rId7" Type="http://schemas.openxmlformats.org/officeDocument/2006/relationships/image" Target="../media/image44.png"/><Relationship Id="rId8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1.png"/><Relationship Id="rId4" Type="http://schemas.openxmlformats.org/officeDocument/2006/relationships/image" Target="../media/image65.png"/><Relationship Id="rId5" Type="http://schemas.openxmlformats.org/officeDocument/2006/relationships/image" Target="../media/image6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3.png"/><Relationship Id="rId4" Type="http://schemas.openxmlformats.org/officeDocument/2006/relationships/image" Target="../media/image6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Relationship Id="rId4" Type="http://schemas.openxmlformats.org/officeDocument/2006/relationships/image" Target="../media/image69.png"/><Relationship Id="rId5" Type="http://schemas.openxmlformats.org/officeDocument/2006/relationships/image" Target="../media/image62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13" Type="http://schemas.openxmlformats.org/officeDocument/2006/relationships/image" Target="../media/image80.png"/><Relationship Id="rId1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90.png"/><Relationship Id="rId14" Type="http://schemas.openxmlformats.org/officeDocument/2006/relationships/image" Target="../media/image85.png"/><Relationship Id="rId5" Type="http://schemas.openxmlformats.org/officeDocument/2006/relationships/image" Target="../media/image79.png"/><Relationship Id="rId6" Type="http://schemas.openxmlformats.org/officeDocument/2006/relationships/image" Target="../media/image75.png"/><Relationship Id="rId7" Type="http://schemas.openxmlformats.org/officeDocument/2006/relationships/image" Target="../media/image74.png"/><Relationship Id="rId8" Type="http://schemas.openxmlformats.org/officeDocument/2006/relationships/image" Target="../media/image7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1.png"/><Relationship Id="rId4" Type="http://schemas.openxmlformats.org/officeDocument/2006/relationships/image" Target="../media/image6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2.png"/><Relationship Id="rId4" Type="http://schemas.openxmlformats.org/officeDocument/2006/relationships/image" Target="../media/image89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3.png"/><Relationship Id="rId4" Type="http://schemas.openxmlformats.org/officeDocument/2006/relationships/image" Target="../media/image7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ctrTitle"/>
          </p:nvPr>
        </p:nvSpPr>
        <p:spPr>
          <a:xfrm>
            <a:off x="1163125" y="862150"/>
            <a:ext cx="50466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Ontogenia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matemática</a:t>
            </a:r>
            <a:endParaRPr baseline="30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del Nautilus</a:t>
            </a:r>
            <a:endParaRPr/>
          </a:p>
        </p:txBody>
      </p:sp>
      <p:pic>
        <p:nvPicPr>
          <p:cNvPr id="193" name="Google Shape;1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26" y="43852"/>
            <a:ext cx="1355524" cy="10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 txBox="1"/>
          <p:nvPr/>
        </p:nvSpPr>
        <p:spPr>
          <a:xfrm>
            <a:off x="4099050" y="4673600"/>
            <a:ext cx="49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          Dr. José R. Galo Sánchez                                       </a:t>
            </a:r>
            <a:r>
              <a:rPr b="1" lang="es" u="sng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CC by-nc-nd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95" name="Google Shape;195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9300" y="4726050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3997" y="4367225"/>
            <a:ext cx="5126403" cy="152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13"/>
          <p:cNvGrpSpPr/>
          <p:nvPr/>
        </p:nvGrpSpPr>
        <p:grpSpPr>
          <a:xfrm>
            <a:off x="6066325" y="361400"/>
            <a:ext cx="2937875" cy="3799300"/>
            <a:chOff x="6066325" y="361400"/>
            <a:chExt cx="2937875" cy="3799300"/>
          </a:xfrm>
        </p:grpSpPr>
        <p:pic>
          <p:nvPicPr>
            <p:cNvPr id="198" name="Google Shape;198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66325" y="361400"/>
              <a:ext cx="2937875" cy="21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58175" y="2792900"/>
              <a:ext cx="1659226" cy="136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3"/>
            <p:cNvSpPr/>
            <p:nvPr/>
          </p:nvSpPr>
          <p:spPr>
            <a:xfrm>
              <a:off x="6876625" y="851800"/>
              <a:ext cx="581400" cy="491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1" name="Google Shape;201;p13"/>
            <p:cNvCxnSpPr/>
            <p:nvPr/>
          </p:nvCxnSpPr>
          <p:spPr>
            <a:xfrm>
              <a:off x="7466325" y="851800"/>
              <a:ext cx="751200" cy="202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202" name="Google Shape;202;p13"/>
            <p:cNvCxnSpPr/>
            <p:nvPr/>
          </p:nvCxnSpPr>
          <p:spPr>
            <a:xfrm flipH="1">
              <a:off x="6565325" y="843600"/>
              <a:ext cx="319500" cy="197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sp>
        <p:nvSpPr>
          <p:cNvPr id="203" name="Google Shape;203;p13"/>
          <p:cNvSpPr txBox="1"/>
          <p:nvPr>
            <p:ph idx="4294967295" type="subTitle"/>
          </p:nvPr>
        </p:nvSpPr>
        <p:spPr>
          <a:xfrm>
            <a:off x="58325" y="3289650"/>
            <a:ext cx="59793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s" sz="2000">
                <a:solidFill>
                  <a:srgbClr val="FF9800"/>
                </a:solidFill>
              </a:rPr>
              <a:t>Modelo matemático d</a:t>
            </a:r>
            <a:r>
              <a:rPr lang="es" sz="2000">
                <a:solidFill>
                  <a:srgbClr val="FF9800"/>
                </a:solidFill>
              </a:rPr>
              <a:t>esde la etapa embrionaria a la adulta 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>
            <p:ph idx="1" type="body"/>
          </p:nvPr>
        </p:nvSpPr>
        <p:spPr>
          <a:xfrm>
            <a:off x="493475" y="387750"/>
            <a:ext cx="80190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La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lang="es">
                <a:solidFill>
                  <a:srgbClr val="0000FF"/>
                </a:solidFill>
              </a:rPr>
              <a:t>pared ventral</a:t>
            </a:r>
            <a:r>
              <a:rPr lang="es">
                <a:solidFill>
                  <a:schemeClr val="dk1"/>
                </a:solidFill>
              </a:rPr>
              <a:t> desde la primera cámara hasta la etapa adulta, permanece invariante en su forma: es una </a:t>
            </a:r>
            <a:r>
              <a:rPr b="1" lang="e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espiral cordobesa</a:t>
            </a:r>
            <a:r>
              <a:rPr lang="es">
                <a:solidFill>
                  <a:schemeClr val="dk1"/>
                </a:solidFill>
              </a:rPr>
              <a:t>.</a:t>
            </a:r>
            <a:r>
              <a:rPr lang="es"/>
              <a:t> </a:t>
            </a:r>
            <a:endParaRPr/>
          </a:p>
          <a:p>
            <a:pPr indent="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pared ventral </a:t>
            </a:r>
            <a:endParaRPr b="0"/>
          </a:p>
        </p:txBody>
      </p:sp>
      <p:sp>
        <p:nvSpPr>
          <p:cNvPr id="275" name="Google Shape;275;p22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76" name="Google Shape;2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094175"/>
            <a:ext cx="2760975" cy="304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togeniaf01" id="277" name="Google Shape;2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375" y="2276475"/>
            <a:ext cx="21526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4400" y="2944950"/>
            <a:ext cx="19526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 txBox="1"/>
          <p:nvPr/>
        </p:nvSpPr>
        <p:spPr>
          <a:xfrm>
            <a:off x="6253825" y="2158500"/>
            <a:ext cx="26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ecuación en coordenadas polares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el polo es 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6253825" y="3031750"/>
            <a:ext cx="26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ecuación en coordenadas cartesianas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4105300" y="3810238"/>
            <a:ext cx="428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Tomaremos esta ecuación como sistema de referencia para ubicar el resto de elementos del modelo ontogénico del Nautilus.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82" name="Google Shape;28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1400" y="2428688"/>
            <a:ext cx="4953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/>
        </p:nvSpPr>
        <p:spPr>
          <a:xfrm>
            <a:off x="1502550" y="2711775"/>
            <a:ext cx="6326100" cy="11082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La pared dorsal </a:t>
            </a:r>
            <a:endParaRPr sz="60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88" name="Google Shape;2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225" y="94775"/>
            <a:ext cx="1989161" cy="24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986" y="228600"/>
            <a:ext cx="3576014" cy="2207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>
            <p:ph idx="1" type="body"/>
          </p:nvPr>
        </p:nvSpPr>
        <p:spPr>
          <a:xfrm>
            <a:off x="180300" y="844950"/>
            <a:ext cx="8855400" cy="36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La</a:t>
            </a:r>
            <a:r>
              <a:rPr lang="es">
                <a:solidFill>
                  <a:schemeClr val="dk1"/>
                </a:solidFill>
              </a:rPr>
              <a:t> pared dorsal en el primer verticilo presenta tres etapas diferenciadas: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Del primer al séptimo </a:t>
            </a:r>
            <a:r>
              <a:rPr lang="es">
                <a:solidFill>
                  <a:srgbClr val="00FF00"/>
                </a:solidFill>
              </a:rPr>
              <a:t>septo</a:t>
            </a:r>
            <a:r>
              <a:rPr lang="es">
                <a:solidFill>
                  <a:schemeClr val="dk1"/>
                </a:solidFill>
              </a:rPr>
              <a:t>: </a:t>
            </a:r>
            <a:r>
              <a:rPr lang="es">
                <a:solidFill>
                  <a:srgbClr val="FF0000"/>
                </a:solidFill>
              </a:rPr>
              <a:t>espiral cordobesa</a:t>
            </a:r>
            <a:r>
              <a:rPr baseline="30000" lang="es">
                <a:solidFill>
                  <a:schemeClr val="dk1"/>
                </a:solidFill>
              </a:rPr>
              <a:t>*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Del séptimo al décimo </a:t>
            </a:r>
            <a:r>
              <a:rPr lang="es">
                <a:solidFill>
                  <a:srgbClr val="00FF00"/>
                </a:solidFill>
              </a:rPr>
              <a:t>septo</a:t>
            </a:r>
            <a:r>
              <a:rPr lang="es">
                <a:solidFill>
                  <a:schemeClr val="dk1"/>
                </a:solidFill>
              </a:rPr>
              <a:t>: </a:t>
            </a:r>
            <a:r>
              <a:rPr lang="es">
                <a:solidFill>
                  <a:srgbClr val="BF9000"/>
                </a:solidFill>
              </a:rPr>
              <a:t>pared de transición</a:t>
            </a:r>
            <a:r>
              <a:rPr lang="es">
                <a:solidFill>
                  <a:schemeClr val="dk1"/>
                </a:solidFill>
              </a:rPr>
              <a:t> parabólica.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Del décimo al undécimo </a:t>
            </a:r>
            <a:r>
              <a:rPr lang="es">
                <a:solidFill>
                  <a:srgbClr val="00FF00"/>
                </a:solidFill>
              </a:rPr>
              <a:t>septo</a:t>
            </a:r>
            <a:r>
              <a:rPr lang="es">
                <a:solidFill>
                  <a:schemeClr val="dk1"/>
                </a:solidFill>
              </a:rPr>
              <a:t>: </a:t>
            </a:r>
            <a:r>
              <a:rPr lang="es">
                <a:solidFill>
                  <a:srgbClr val="0000FF"/>
                </a:solidFill>
              </a:rPr>
              <a:t>arco de espiral cordobesa</a:t>
            </a:r>
            <a:r>
              <a:rPr lang="es">
                <a:solidFill>
                  <a:schemeClr val="dk1"/>
                </a:solidFill>
              </a:rPr>
              <a:t> que enlaza con la </a:t>
            </a:r>
            <a:r>
              <a:rPr lang="es">
                <a:solidFill>
                  <a:srgbClr val="0000FF"/>
                </a:solidFill>
              </a:rPr>
              <a:t>pared ventral inicial</a:t>
            </a:r>
            <a:r>
              <a:rPr lang="e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5" name="Google Shape;295;p24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pared dorsal en el primer verticilo</a:t>
            </a:r>
            <a:endParaRPr b="0"/>
          </a:p>
        </p:txBody>
      </p:sp>
      <p:sp>
        <p:nvSpPr>
          <p:cNvPr id="296" name="Google Shape;296;p24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97" name="Google Shape;2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700" y="2109588"/>
            <a:ext cx="234315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4"/>
          <p:cNvSpPr txBox="1"/>
          <p:nvPr/>
        </p:nvSpPr>
        <p:spPr>
          <a:xfrm>
            <a:off x="3952900" y="4191250"/>
            <a:ext cx="482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*</a:t>
            </a: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 la primera etapa es necesario dar un grosor a la pared dorsal para que el segundo y tercer septo la intersequen y para reflejar adecuadamente en enlace con la pared de transición.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pared dorsal en el primer verticilo (ecuaciones)</a:t>
            </a:r>
            <a:endParaRPr b="0"/>
          </a:p>
        </p:txBody>
      </p:sp>
      <p:sp>
        <p:nvSpPr>
          <p:cNvPr id="304" name="Google Shape;304;p25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05" name="Google Shape;3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450" y="978250"/>
            <a:ext cx="25146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850" y="1587850"/>
            <a:ext cx="1685925" cy="27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5"/>
          <p:cNvGrpSpPr/>
          <p:nvPr/>
        </p:nvGrpSpPr>
        <p:grpSpPr>
          <a:xfrm>
            <a:off x="135663" y="1192724"/>
            <a:ext cx="4471988" cy="3551575"/>
            <a:chOff x="364263" y="1192724"/>
            <a:chExt cx="4471988" cy="3551575"/>
          </a:xfrm>
        </p:grpSpPr>
        <p:pic>
          <p:nvPicPr>
            <p:cNvPr id="308" name="Google Shape;308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13475" y="1192724"/>
              <a:ext cx="3065575" cy="355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64650" y="4454875"/>
              <a:ext cx="13716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4263" y="3833813"/>
              <a:ext cx="1476375" cy="2190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11" name="Google Shape;311;p25"/>
          <p:cNvCxnSpPr>
            <a:stCxn id="310" idx="3"/>
          </p:cNvCxnSpPr>
          <p:nvPr/>
        </p:nvCxnSpPr>
        <p:spPr>
          <a:xfrm flipH="1" rot="10800000">
            <a:off x="1612038" y="3881550"/>
            <a:ext cx="312300" cy="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25"/>
          <p:cNvCxnSpPr>
            <a:stCxn id="309" idx="1"/>
          </p:cNvCxnSpPr>
          <p:nvPr/>
        </p:nvCxnSpPr>
        <p:spPr>
          <a:xfrm rot="10800000">
            <a:off x="2995450" y="4273825"/>
            <a:ext cx="240600" cy="2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3" name="Google Shape;313;p25"/>
          <p:cNvSpPr txBox="1"/>
          <p:nvPr/>
        </p:nvSpPr>
        <p:spPr>
          <a:xfrm>
            <a:off x="4590575" y="29135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BF9000"/>
                </a:solidFill>
              </a:rPr>
              <a:t>𝑥 = −3,8329𝑦</a:t>
            </a:r>
            <a:r>
              <a:rPr baseline="30000" lang="es" sz="1000">
                <a:solidFill>
                  <a:srgbClr val="BF9000"/>
                </a:solidFill>
              </a:rPr>
              <a:t>2</a:t>
            </a:r>
            <a:r>
              <a:rPr lang="es" sz="1000">
                <a:solidFill>
                  <a:srgbClr val="BF9000"/>
                </a:solidFill>
              </a:rPr>
              <a:t> + 1,699096461𝑦 + 0,07999021</a:t>
            </a:r>
            <a:endParaRPr sz="100">
              <a:solidFill>
                <a:srgbClr val="BF9000"/>
              </a:solidFill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9725" y="1830697"/>
            <a:ext cx="1487400" cy="197465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5"/>
          <p:cNvSpPr txBox="1"/>
          <p:nvPr/>
        </p:nvSpPr>
        <p:spPr>
          <a:xfrm>
            <a:off x="4531450" y="23975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Puntos de una familia de arcos de espirales 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cordobesas que describen una parábola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16" name="Google Shape;31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25429" y="958750"/>
            <a:ext cx="836770" cy="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5025" y="4111888"/>
            <a:ext cx="17430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03250" y="3925475"/>
            <a:ext cx="792141" cy="56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pared dorsal en el segundo y tercer verticilo </a:t>
            </a:r>
            <a:endParaRPr b="0"/>
          </a:p>
        </p:txBody>
      </p:sp>
      <p:sp>
        <p:nvSpPr>
          <p:cNvPr id="324" name="Google Shape;324;p26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25" name="Google Shape;325;p26"/>
          <p:cNvCxnSpPr>
            <a:stCxn id="326" idx="3"/>
          </p:cNvCxnSpPr>
          <p:nvPr/>
        </p:nvCxnSpPr>
        <p:spPr>
          <a:xfrm flipH="1" rot="10800000">
            <a:off x="1612038" y="3881550"/>
            <a:ext cx="312300" cy="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26"/>
          <p:cNvCxnSpPr>
            <a:stCxn id="328" idx="1"/>
          </p:cNvCxnSpPr>
          <p:nvPr/>
        </p:nvCxnSpPr>
        <p:spPr>
          <a:xfrm rot="10800000">
            <a:off x="2995450" y="4273825"/>
            <a:ext cx="240600" cy="27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9" name="Google Shape;3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50" y="917850"/>
            <a:ext cx="3332450" cy="41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6"/>
          <p:cNvSpPr txBox="1"/>
          <p:nvPr/>
        </p:nvSpPr>
        <p:spPr>
          <a:xfrm>
            <a:off x="4531450" y="1635525"/>
            <a:ext cx="338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La pared dorsal en el segundo y tercer verticilo coincide con la pared ventral del verticilo anterior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31" name="Google Shape;3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400" y="2342025"/>
            <a:ext cx="2724159" cy="4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/>
        </p:nvSpPr>
        <p:spPr>
          <a:xfrm>
            <a:off x="1502550" y="2559375"/>
            <a:ext cx="6326100" cy="11082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El sifúnculo</a:t>
            </a:r>
            <a:endParaRPr sz="60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37" name="Google Shape;3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750" y="152400"/>
            <a:ext cx="1910055" cy="22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005" y="228600"/>
            <a:ext cx="2885464" cy="22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>
            <p:ph idx="1" type="body"/>
          </p:nvPr>
        </p:nvSpPr>
        <p:spPr>
          <a:xfrm>
            <a:off x="427050" y="844950"/>
            <a:ext cx="8608800" cy="36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El </a:t>
            </a:r>
            <a:r>
              <a:rPr lang="es">
                <a:solidFill>
                  <a:srgbClr val="FF9900"/>
                </a:solidFill>
              </a:rPr>
              <a:t>sifúnculo</a:t>
            </a:r>
            <a:r>
              <a:rPr lang="es"/>
              <a:t> en </a:t>
            </a:r>
            <a:r>
              <a:rPr lang="es">
                <a:solidFill>
                  <a:schemeClr val="dk1"/>
                </a:solidFill>
              </a:rPr>
              <a:t>el primer verticilo presenta tres etapas diferenciadas: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En la primera cámara es rectilíneo y sigue la dirección de la altura del gnomon del triángulo cordobés.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En la segunda cámara se traslada adaptándose a la ampliación del primer septo y del fragmacono.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Tercera a octava cámara es un arco de espiral cordobesa con polo </a:t>
            </a:r>
            <a:r>
              <a:rPr i="1" lang="es">
                <a:solidFill>
                  <a:srgbClr val="FFD966"/>
                </a:solidFill>
              </a:rPr>
              <a:t>P</a:t>
            </a:r>
            <a:r>
              <a:rPr baseline="-25000" i="1" lang="es">
                <a:solidFill>
                  <a:srgbClr val="FFD966"/>
                </a:solidFill>
              </a:rPr>
              <a:t>Sf</a:t>
            </a:r>
            <a:r>
              <a:rPr lang="es">
                <a:solidFill>
                  <a:schemeClr val="dk1"/>
                </a:solidFill>
              </a:rPr>
              <a:t>, </a:t>
            </a:r>
            <a:r>
              <a:rPr lang="es">
                <a:solidFill>
                  <a:schemeClr val="dk1"/>
                </a:solidFill>
              </a:rPr>
              <a:t>diferente del ventral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 </a:t>
            </a:r>
            <a:r>
              <a:rPr lang="es">
                <a:solidFill>
                  <a:schemeClr val="dk1"/>
                </a:solidFill>
              </a:rPr>
              <a:t>y del dorsal</a:t>
            </a:r>
            <a:r>
              <a:rPr lang="es"/>
              <a:t> </a:t>
            </a:r>
            <a:r>
              <a:rPr i="1" lang="es">
                <a:solidFill>
                  <a:srgbClr val="FF0000"/>
                </a:solidFill>
              </a:rPr>
              <a:t>P</a:t>
            </a:r>
            <a:r>
              <a:rPr baseline="-25000" i="1" lang="es">
                <a:solidFill>
                  <a:srgbClr val="FF0000"/>
                </a:solidFill>
              </a:rPr>
              <a:t>d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4" name="Google Shape;344;p28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sifúnculo</a:t>
            </a:r>
            <a:r>
              <a:rPr lang="es"/>
              <a:t> en el primer verticilo</a:t>
            </a:r>
            <a:endParaRPr b="0"/>
          </a:p>
        </p:txBody>
      </p:sp>
      <p:sp>
        <p:nvSpPr>
          <p:cNvPr id="345" name="Google Shape;345;p28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46" name="Google Shape;3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75" y="1357050"/>
            <a:ext cx="3136872" cy="36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sifúnculo</a:t>
            </a:r>
            <a:r>
              <a:rPr lang="es"/>
              <a:t> en el primer verticilo (ecuaciones)</a:t>
            </a:r>
            <a:endParaRPr b="0"/>
          </a:p>
        </p:txBody>
      </p:sp>
      <p:sp>
        <p:nvSpPr>
          <p:cNvPr id="352" name="Google Shape;352;p29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53" name="Google Shape;3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925" y="3232700"/>
            <a:ext cx="2017925" cy="153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9"/>
          <p:cNvGrpSpPr/>
          <p:nvPr/>
        </p:nvGrpSpPr>
        <p:grpSpPr>
          <a:xfrm>
            <a:off x="3672688" y="3274975"/>
            <a:ext cx="3000000" cy="1579950"/>
            <a:chOff x="3672688" y="3122575"/>
            <a:chExt cx="3000000" cy="1579950"/>
          </a:xfrm>
        </p:grpSpPr>
        <p:sp>
          <p:nvSpPr>
            <p:cNvPr id="355" name="Google Shape;355;p29"/>
            <p:cNvSpPr txBox="1"/>
            <p:nvPr/>
          </p:nvSpPr>
          <p:spPr>
            <a:xfrm>
              <a:off x="3672688" y="3122575"/>
              <a:ext cx="300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De la tercera a la octava cámara es una espiral cordobesa con polo </a:t>
              </a:r>
              <a:endParaRPr sz="1200"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pic>
          <p:nvPicPr>
            <p:cNvPr descr="ontogeniaf14" id="356" name="Google Shape;35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87075" y="3676675"/>
              <a:ext cx="2920398" cy="69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83125" y="4420025"/>
              <a:ext cx="756045" cy="26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60947" y="4397725"/>
              <a:ext cx="7239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01447" y="4459700"/>
              <a:ext cx="4953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963837" y="3388250"/>
              <a:ext cx="240600" cy="24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1" name="Google Shape;36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8999" y="1535650"/>
            <a:ext cx="1376201" cy="16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7600" y="673575"/>
            <a:ext cx="905625" cy="8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9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/>
          </a:p>
        </p:txBody>
      </p:sp>
      <p:pic>
        <p:nvPicPr>
          <p:cNvPr id="364" name="Google Shape;364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04772" y="2428875"/>
            <a:ext cx="254317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9"/>
          <p:cNvSpPr txBox="1"/>
          <p:nvPr/>
        </p:nvSpPr>
        <p:spPr>
          <a:xfrm>
            <a:off x="3674488" y="17273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Segunda cámara</a:t>
            </a: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es una espiral cordobesa con traslación de su polo proporcional a la ampliación del fragmacono. 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3674488" y="8129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Primera</a:t>
            </a:r>
            <a:r>
              <a:rPr lang="es" sz="12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cámara es un segmento rectilíneo en la dirección de la altura del gnomon del triángulo cordobés que aproxima la concha embrionaria.</a:t>
            </a:r>
            <a:endParaRPr sz="12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67" name="Google Shape;367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4375" y="1128450"/>
            <a:ext cx="3136872" cy="36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sifúnculo en el segundo y tercer verticilo (ecuaciones)</a:t>
            </a:r>
            <a:endParaRPr b="0"/>
          </a:p>
        </p:txBody>
      </p:sp>
      <p:sp>
        <p:nvSpPr>
          <p:cNvPr id="373" name="Google Shape;373;p30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27050" y="616350"/>
            <a:ext cx="8608800" cy="36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El </a:t>
            </a:r>
            <a:r>
              <a:rPr lang="es">
                <a:solidFill>
                  <a:srgbClr val="FF9900"/>
                </a:solidFill>
              </a:rPr>
              <a:t>sifúnculo</a:t>
            </a:r>
            <a:r>
              <a:rPr lang="es"/>
              <a:t> en </a:t>
            </a:r>
            <a:r>
              <a:rPr lang="es">
                <a:solidFill>
                  <a:schemeClr val="dk1"/>
                </a:solidFill>
              </a:rPr>
              <a:t>el segundo y tercer verticilo es el eje del fragmacono, un arco de espiral cordobesa intermedia entre la pared dorsal y la ventral: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75" name="Google Shape;375;p30"/>
          <p:cNvGrpSpPr/>
          <p:nvPr/>
        </p:nvGrpSpPr>
        <p:grpSpPr>
          <a:xfrm>
            <a:off x="828783" y="1593250"/>
            <a:ext cx="5838802" cy="3400570"/>
            <a:chOff x="371583" y="1593250"/>
            <a:chExt cx="5838802" cy="3400570"/>
          </a:xfrm>
        </p:grpSpPr>
        <p:grpSp>
          <p:nvGrpSpPr>
            <p:cNvPr id="376" name="Google Shape;376;p30"/>
            <p:cNvGrpSpPr/>
            <p:nvPr/>
          </p:nvGrpSpPr>
          <p:grpSpPr>
            <a:xfrm>
              <a:off x="371583" y="1593250"/>
              <a:ext cx="5838802" cy="3400570"/>
              <a:chOff x="371583" y="1669450"/>
              <a:chExt cx="5838802" cy="3400570"/>
            </a:xfrm>
          </p:grpSpPr>
          <p:pic>
            <p:nvPicPr>
              <p:cNvPr id="377" name="Google Shape;377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438400" y="2340325"/>
                <a:ext cx="3367887" cy="27296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8" name="Google Shape;378;p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106525" y="4660025"/>
                <a:ext cx="2103860" cy="346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9" name="Google Shape;379;p3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044475" y="1992520"/>
                <a:ext cx="2103850" cy="3810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0" name="Google Shape;380;p3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47750" y="4008175"/>
                <a:ext cx="1717565" cy="302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1" name="Google Shape;381;p30"/>
              <p:cNvSpPr txBox="1"/>
              <p:nvPr/>
            </p:nvSpPr>
            <p:spPr>
              <a:xfrm>
                <a:off x="4202800" y="4114800"/>
                <a:ext cx="1947900" cy="554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Pared dorsal en el segundo </a:t>
                </a:r>
                <a:endParaRPr sz="1200"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y tercer verticilo.</a:t>
                </a:r>
                <a:endParaRPr sz="1200"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  <p:sp>
            <p:nvSpPr>
              <p:cNvPr id="382" name="Google Shape;382;p30"/>
              <p:cNvSpPr txBox="1"/>
              <p:nvPr/>
            </p:nvSpPr>
            <p:spPr>
              <a:xfrm>
                <a:off x="2806263" y="1669450"/>
                <a:ext cx="30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Sifúnculo </a:t>
                </a:r>
                <a:r>
                  <a:rPr lang="es" sz="1200"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en el segundo y tercer verticilo.</a:t>
                </a:r>
                <a:endParaRPr sz="1200"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  <p:sp>
            <p:nvSpPr>
              <p:cNvPr id="383" name="Google Shape;383;p30"/>
              <p:cNvSpPr txBox="1"/>
              <p:nvPr/>
            </p:nvSpPr>
            <p:spPr>
              <a:xfrm>
                <a:off x="371583" y="3454075"/>
                <a:ext cx="18699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Pared ventral en el segundo </a:t>
                </a:r>
                <a:endParaRPr sz="1200"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y tercer verticilo.</a:t>
                </a:r>
                <a:endParaRPr sz="1200"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p:grpSp>
        <p:cxnSp>
          <p:nvCxnSpPr>
            <p:cNvPr id="384" name="Google Shape;384;p30"/>
            <p:cNvCxnSpPr>
              <a:stCxn id="380" idx="3"/>
            </p:cNvCxnSpPr>
            <p:nvPr/>
          </p:nvCxnSpPr>
          <p:spPr>
            <a:xfrm>
              <a:off x="2165315" y="4083013"/>
              <a:ext cx="321900" cy="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5" name="Google Shape;385;p30"/>
            <p:cNvCxnSpPr/>
            <p:nvPr/>
          </p:nvCxnSpPr>
          <p:spPr>
            <a:xfrm>
              <a:off x="4097100" y="2374550"/>
              <a:ext cx="8100" cy="55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6" name="Google Shape;386;p30"/>
            <p:cNvCxnSpPr/>
            <p:nvPr/>
          </p:nvCxnSpPr>
          <p:spPr>
            <a:xfrm rot="10800000">
              <a:off x="3857875" y="4224775"/>
              <a:ext cx="64470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/>
          <p:nvPr/>
        </p:nvSpPr>
        <p:spPr>
          <a:xfrm>
            <a:off x="1502550" y="2940375"/>
            <a:ext cx="6326100" cy="11082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Los septos</a:t>
            </a:r>
            <a:endParaRPr sz="60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92" name="Google Shape;3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726" y="190825"/>
            <a:ext cx="3207776" cy="26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/>
        </p:nvSpPr>
        <p:spPr>
          <a:xfrm>
            <a:off x="1300325" y="2635575"/>
            <a:ext cx="7079400" cy="14775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La concha embrionaria</a:t>
            </a:r>
            <a:endParaRPr sz="4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y la primera cámara</a:t>
            </a:r>
            <a:endParaRPr sz="4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09" name="Google Shape;2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625" y="669175"/>
            <a:ext cx="18383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925" y="669175"/>
            <a:ext cx="3025420" cy="17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/>
          <p:nvPr>
            <p:ph idx="1" type="body"/>
          </p:nvPr>
        </p:nvSpPr>
        <p:spPr>
          <a:xfrm>
            <a:off x="427050" y="692550"/>
            <a:ext cx="8608800" cy="36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El número de </a:t>
            </a:r>
            <a:r>
              <a:rPr lang="es">
                <a:solidFill>
                  <a:srgbClr val="00FF00"/>
                </a:solidFill>
              </a:rPr>
              <a:t>septos</a:t>
            </a:r>
            <a:r>
              <a:rPr lang="es"/>
              <a:t> varía en los tres verticilos </a:t>
            </a:r>
            <a:r>
              <a:rPr lang="es">
                <a:solidFill>
                  <a:schemeClr val="dk1"/>
                </a:solidFill>
              </a:rPr>
              <a:t>del Nautilus</a:t>
            </a:r>
            <a:r>
              <a:rPr lang="e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En el primer verticilo hay </a:t>
            </a:r>
            <a:r>
              <a:rPr b="1" lang="es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 septos</a:t>
            </a:r>
            <a:r>
              <a:rPr lang="es">
                <a:solidFill>
                  <a:schemeClr val="dk1"/>
                </a:solidFill>
              </a:rPr>
              <a:t>. Paso medio interseptos: 2</a:t>
            </a:r>
            <a:r>
              <a:rPr lang="es">
                <a:solidFill>
                  <a:schemeClr val="dk1"/>
                </a:solidFill>
              </a:rPr>
              <a:t>𝜋/8.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En el segundo verticilo hay </a:t>
            </a:r>
            <a:r>
              <a:rPr b="1" lang="es">
                <a:solidFill>
                  <a:srgbClr val="1155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16 septos</a:t>
            </a:r>
            <a:r>
              <a:rPr lang="es">
                <a:solidFill>
                  <a:schemeClr val="dk1"/>
                </a:solidFill>
              </a:rPr>
              <a:t>. Paso medio interseptos: 2</a:t>
            </a:r>
            <a:r>
              <a:rPr lang="es">
                <a:solidFill>
                  <a:schemeClr val="dk1"/>
                </a:solidFill>
              </a:rPr>
              <a:t>𝜋/16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En el tercer verticilo </a:t>
            </a:r>
            <a:r>
              <a:rPr b="1" lang="es">
                <a:solidFill>
                  <a:srgbClr val="A64D7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 septos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lang="es">
                <a:solidFill>
                  <a:schemeClr val="dk1"/>
                </a:solidFill>
              </a:rPr>
              <a:t>aproximadamente </a:t>
            </a:r>
            <a:r>
              <a:rPr lang="es">
                <a:solidFill>
                  <a:schemeClr val="dk1"/>
                </a:solidFill>
              </a:rPr>
              <a:t>con paso </a:t>
            </a:r>
            <a:r>
              <a:rPr lang="es">
                <a:solidFill>
                  <a:schemeClr val="dk1"/>
                </a:solidFill>
              </a:rPr>
              <a:t>medio interseptos: 2𝜋/16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32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septos</a:t>
            </a:r>
            <a:r>
              <a:rPr lang="es"/>
              <a:t> </a:t>
            </a:r>
            <a:endParaRPr b="0"/>
          </a:p>
        </p:txBody>
      </p:sp>
      <p:sp>
        <p:nvSpPr>
          <p:cNvPr id="399" name="Google Shape;399;p32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00" name="Google Shape;4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13" y="1524400"/>
            <a:ext cx="315277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2"/>
          <p:cNvSpPr txBox="1"/>
          <p:nvPr/>
        </p:nvSpPr>
        <p:spPr>
          <a:xfrm>
            <a:off x="3829850" y="4158875"/>
            <a:ext cx="504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*</a:t>
            </a:r>
            <a:r>
              <a:rPr lang="es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El paso radial interseptos en el segundo y tercer verticilo varía según los ejemplares considerados entre 2𝜋/15 y </a:t>
            </a:r>
            <a:r>
              <a:rPr lang="es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2𝜋/16. Y suele ser inferior en los últimos septos, en la etapa de madurez.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Forma y propiedades de los septos </a:t>
            </a:r>
            <a:endParaRPr b="0"/>
          </a:p>
        </p:txBody>
      </p:sp>
      <p:sp>
        <p:nvSpPr>
          <p:cNvPr id="407" name="Google Shape;407;p33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8" name="Google Shape;408;p33"/>
          <p:cNvSpPr txBox="1"/>
          <p:nvPr>
            <p:ph idx="1" type="body"/>
          </p:nvPr>
        </p:nvSpPr>
        <p:spPr>
          <a:xfrm>
            <a:off x="3759025" y="1275875"/>
            <a:ext cx="5276700" cy="17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Todos </a:t>
            </a:r>
            <a:r>
              <a:rPr lang="es">
                <a:solidFill>
                  <a:srgbClr val="00FF00"/>
                </a:solidFill>
              </a:rPr>
              <a:t>los septos</a:t>
            </a:r>
            <a:r>
              <a:rPr lang="es"/>
              <a:t>:</a:t>
            </a:r>
            <a:endParaRPr/>
          </a:p>
          <a:p>
            <a:pPr indent="-381000" lvl="0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/>
              <a:t>son </a:t>
            </a:r>
            <a:r>
              <a:rPr lang="es">
                <a:solidFill>
                  <a:srgbClr val="00FF00"/>
                </a:solidFill>
              </a:rPr>
              <a:t>arcos de espirales cordobesas</a:t>
            </a:r>
            <a:r>
              <a:rPr lang="es"/>
              <a:t>.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/>
              <a:t>son tangentes a la </a:t>
            </a:r>
            <a:r>
              <a:rPr lang="es">
                <a:solidFill>
                  <a:srgbClr val="0000FF"/>
                </a:solidFill>
              </a:rPr>
              <a:t>pared ventral</a:t>
            </a:r>
            <a:r>
              <a:rPr lang="es"/>
              <a:t>.</a:t>
            </a:r>
            <a:endParaRPr/>
          </a:p>
          <a:p>
            <a:pPr indent="-3810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/>
              <a:t>tienen su punto de tangencia </a:t>
            </a:r>
            <a:r>
              <a:rPr i="1" lang="es">
                <a:solidFill>
                  <a:srgbClr val="0000FF"/>
                </a:solidFill>
              </a:rPr>
              <a:t>T</a:t>
            </a:r>
            <a:r>
              <a:rPr baseline="-25000" i="1" lang="es">
                <a:solidFill>
                  <a:srgbClr val="0000FF"/>
                </a:solidFill>
              </a:rPr>
              <a:t>n</a:t>
            </a:r>
            <a:r>
              <a:rPr lang="es"/>
              <a:t> y su polo </a:t>
            </a:r>
            <a:r>
              <a:rPr i="1" lang="es">
                <a:solidFill>
                  <a:srgbClr val="FF00FF"/>
                </a:solidFill>
              </a:rPr>
              <a:t>S</a:t>
            </a:r>
            <a:r>
              <a:rPr baseline="-25000" i="1" lang="es">
                <a:solidFill>
                  <a:srgbClr val="FF00FF"/>
                </a:solidFill>
              </a:rPr>
              <a:t>n</a:t>
            </a:r>
            <a:r>
              <a:rPr lang="es"/>
              <a:t>, alineado con el polo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baseline="-25000" i="1" lang="es">
                <a:solidFill>
                  <a:srgbClr val="0000FF"/>
                </a:solidFill>
              </a:rPr>
              <a:t> </a:t>
            </a:r>
            <a:r>
              <a:rPr lang="es"/>
              <a:t>de la </a:t>
            </a:r>
            <a:r>
              <a:rPr lang="es">
                <a:solidFill>
                  <a:srgbClr val="0000FF"/>
                </a:solidFill>
              </a:rPr>
              <a:t>pared ventral</a:t>
            </a:r>
            <a:r>
              <a:rPr baseline="30000" lang="es"/>
              <a:t>*</a:t>
            </a:r>
            <a:r>
              <a:rPr lang="es"/>
              <a:t>.</a:t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09" name="Google Shape;4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" y="1624900"/>
            <a:ext cx="4086425" cy="30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3"/>
          <p:cNvSpPr txBox="1"/>
          <p:nvPr/>
        </p:nvSpPr>
        <p:spPr>
          <a:xfrm>
            <a:off x="3829850" y="4158875"/>
            <a:ext cx="504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*</a:t>
            </a:r>
            <a:r>
              <a:rPr lang="es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Debido a que todo septo es tangente a la pared ventral y dado que ambos son arcos de espirales cordobesas, es decir, equiangulares en todo punto de ellas.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11" name="Google Shape;4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447" y="1850400"/>
            <a:ext cx="30480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549601">
            <a:off x="6176766" y="273926"/>
            <a:ext cx="2535994" cy="267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525" y="171625"/>
            <a:ext cx="3326036" cy="26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4"/>
          <p:cNvSpPr txBox="1"/>
          <p:nvPr/>
        </p:nvSpPr>
        <p:spPr>
          <a:xfrm>
            <a:off x="2456125" y="3238925"/>
            <a:ext cx="6326100" cy="7389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Los septos en el 1.</a:t>
            </a:r>
            <a:r>
              <a:rPr baseline="30000"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er</a:t>
            </a:r>
            <a:r>
              <a:rPr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verticilo</a:t>
            </a:r>
            <a:endParaRPr sz="36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Particularidades de </a:t>
            </a:r>
            <a:r>
              <a:rPr lang="es"/>
              <a:t>los septos en el 1.</a:t>
            </a:r>
            <a:r>
              <a:rPr baseline="30000" lang="es"/>
              <a:t>er</a:t>
            </a:r>
            <a:r>
              <a:rPr lang="es"/>
              <a:t> verticilo</a:t>
            </a:r>
            <a:endParaRPr b="0"/>
          </a:p>
        </p:txBody>
      </p:sp>
      <p:sp>
        <p:nvSpPr>
          <p:cNvPr id="424" name="Google Shape;424;p35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5" name="Google Shape;425;p35"/>
          <p:cNvSpPr txBox="1"/>
          <p:nvPr>
            <p:ph idx="1" type="body"/>
          </p:nvPr>
        </p:nvSpPr>
        <p:spPr>
          <a:xfrm>
            <a:off x="2463400" y="1656875"/>
            <a:ext cx="65721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primer verticilo</a:t>
            </a:r>
            <a:r>
              <a:rPr lang="es"/>
              <a:t>:</a:t>
            </a:r>
            <a:endParaRPr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s" sz="1800"/>
              <a:t>El polo del primer septo </a:t>
            </a:r>
            <a:r>
              <a:rPr i="1" lang="es" sz="1800">
                <a:solidFill>
                  <a:srgbClr val="FF00FF"/>
                </a:solidFill>
              </a:rPr>
              <a:t>S</a:t>
            </a:r>
            <a:r>
              <a:rPr baseline="-25000" i="1" lang="es" sz="1800">
                <a:solidFill>
                  <a:srgbClr val="FF00FF"/>
                </a:solidFill>
              </a:rPr>
              <a:t>1 </a:t>
            </a:r>
            <a:r>
              <a:rPr lang="es" sz="1800">
                <a:solidFill>
                  <a:schemeClr val="dk1"/>
                </a:solidFill>
              </a:rPr>
              <a:t>se ubica en una posición diferenciada.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s" sz="1800"/>
              <a:t>Los polos </a:t>
            </a:r>
            <a:r>
              <a:rPr i="1" lang="es" sz="1800">
                <a:solidFill>
                  <a:srgbClr val="FF00FF"/>
                </a:solidFill>
              </a:rPr>
              <a:t>S</a:t>
            </a:r>
            <a:r>
              <a:rPr baseline="-25000" i="1" lang="es" sz="1800">
                <a:solidFill>
                  <a:srgbClr val="FF00FF"/>
                </a:solidFill>
              </a:rPr>
              <a:t>n </a:t>
            </a:r>
            <a:r>
              <a:rPr lang="es" sz="1800">
                <a:solidFill>
                  <a:srgbClr val="FF00FF"/>
                </a:solidFill>
              </a:rPr>
              <a:t>(2 ≤ n ≤ 7) </a:t>
            </a:r>
            <a:r>
              <a:rPr lang="es" sz="1800"/>
              <a:t>de los arcos de </a:t>
            </a:r>
            <a:r>
              <a:rPr lang="es" sz="1800">
                <a:solidFill>
                  <a:srgbClr val="00FF00"/>
                </a:solidFill>
              </a:rPr>
              <a:t>los septos</a:t>
            </a:r>
            <a:r>
              <a:rPr lang="es" sz="1800"/>
              <a:t> e</a:t>
            </a:r>
            <a:r>
              <a:rPr lang="es" sz="1800"/>
              <a:t>stán en </a:t>
            </a:r>
            <a:r>
              <a:rPr lang="es" sz="1800">
                <a:solidFill>
                  <a:srgbClr val="FF00FF"/>
                </a:solidFill>
              </a:rPr>
              <a:t>una espiral cordobesa </a:t>
            </a:r>
            <a:r>
              <a:rPr lang="es" sz="1800">
                <a:solidFill>
                  <a:schemeClr val="dk1"/>
                </a:solidFill>
              </a:rPr>
              <a:t>de polo </a:t>
            </a:r>
            <a:r>
              <a:rPr i="1" lang="es" sz="1800">
                <a:solidFill>
                  <a:srgbClr val="FF00FF"/>
                </a:solidFill>
              </a:rPr>
              <a:t>P</a:t>
            </a:r>
            <a:r>
              <a:rPr baseline="-25000" i="1" lang="es" sz="1800">
                <a:solidFill>
                  <a:srgbClr val="FF00FF"/>
                </a:solidFill>
              </a:rPr>
              <a:t>s</a:t>
            </a:r>
            <a:r>
              <a:rPr lang="es" sz="1800"/>
              <a:t> que difiere del polo ventral </a:t>
            </a:r>
            <a:r>
              <a:rPr i="1" lang="es" sz="1800">
                <a:solidFill>
                  <a:srgbClr val="0000FF"/>
                </a:solidFill>
              </a:rPr>
              <a:t>P</a:t>
            </a:r>
            <a:r>
              <a:rPr baseline="-25000" i="1" lang="es" sz="1800">
                <a:solidFill>
                  <a:srgbClr val="0000FF"/>
                </a:solidFill>
              </a:rPr>
              <a:t>v </a:t>
            </a:r>
            <a:r>
              <a:rPr lang="es" sz="1800">
                <a:solidFill>
                  <a:schemeClr val="dk1"/>
                </a:solidFill>
              </a:rPr>
              <a:t>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donde                                                     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s" sz="1800">
                <a:solidFill>
                  <a:schemeClr val="dk1"/>
                </a:solidFill>
              </a:rPr>
              <a:t>La razón entre el radio vector del </a:t>
            </a:r>
            <a:r>
              <a:rPr lang="es" sz="1800">
                <a:solidFill>
                  <a:srgbClr val="00FF00"/>
                </a:solidFill>
              </a:rPr>
              <a:t>septo </a:t>
            </a:r>
            <a:r>
              <a:rPr lang="es" sz="1800">
                <a:solidFill>
                  <a:schemeClr val="dk1"/>
                </a:solidFill>
              </a:rPr>
              <a:t>y el radio vector de la </a:t>
            </a:r>
            <a:r>
              <a:rPr lang="es" sz="1800">
                <a:solidFill>
                  <a:srgbClr val="0000FF"/>
                </a:solidFill>
              </a:rPr>
              <a:t>pared ventral</a:t>
            </a:r>
            <a:r>
              <a:rPr lang="es" sz="1800">
                <a:solidFill>
                  <a:schemeClr val="dk1"/>
                </a:solidFill>
              </a:rPr>
              <a:t>: </a:t>
            </a:r>
            <a:r>
              <a:rPr i="1" lang="es" sz="1800">
                <a:solidFill>
                  <a:srgbClr val="FF00FF"/>
                </a:solidFill>
              </a:rPr>
              <a:t>S</a:t>
            </a:r>
            <a:r>
              <a:rPr baseline="-25000" i="1" lang="es" sz="1800">
                <a:solidFill>
                  <a:srgbClr val="FF00FF"/>
                </a:solidFill>
              </a:rPr>
              <a:t>n</a:t>
            </a:r>
            <a:r>
              <a:rPr i="1" lang="es" sz="1800">
                <a:solidFill>
                  <a:srgbClr val="0000FF"/>
                </a:solidFill>
              </a:rPr>
              <a:t>T</a:t>
            </a:r>
            <a:r>
              <a:rPr baseline="-25000" i="1" lang="es" sz="1800">
                <a:solidFill>
                  <a:srgbClr val="0000FF"/>
                </a:solidFill>
              </a:rPr>
              <a:t>n</a:t>
            </a:r>
            <a:r>
              <a:rPr i="1" lang="es" sz="1800">
                <a:solidFill>
                  <a:schemeClr val="dk1"/>
                </a:solidFill>
              </a:rPr>
              <a:t>/</a:t>
            </a:r>
            <a:r>
              <a:rPr i="1" lang="es" sz="1800">
                <a:solidFill>
                  <a:srgbClr val="0000FF"/>
                </a:solidFill>
              </a:rPr>
              <a:t>P</a:t>
            </a:r>
            <a:r>
              <a:rPr baseline="-25000" i="1" lang="es" sz="1800">
                <a:solidFill>
                  <a:srgbClr val="0000FF"/>
                </a:solidFill>
              </a:rPr>
              <a:t>v</a:t>
            </a:r>
            <a:r>
              <a:rPr i="1" lang="es" sz="1800">
                <a:solidFill>
                  <a:srgbClr val="0000FF"/>
                </a:solidFill>
              </a:rPr>
              <a:t>T</a:t>
            </a:r>
            <a:r>
              <a:rPr baseline="-25000" i="1" lang="es" sz="1800">
                <a:solidFill>
                  <a:srgbClr val="0000FF"/>
                </a:solidFill>
              </a:rPr>
              <a:t>n </a:t>
            </a:r>
            <a:r>
              <a:rPr lang="es" sz="1800">
                <a:solidFill>
                  <a:schemeClr val="dk1"/>
                </a:solidFill>
              </a:rPr>
              <a:t>es variable</a:t>
            </a:r>
            <a:r>
              <a:rPr baseline="30000" lang="es" sz="1800">
                <a:solidFill>
                  <a:schemeClr val="dk1"/>
                </a:solidFill>
              </a:rPr>
              <a:t>*</a:t>
            </a:r>
            <a:r>
              <a:rPr lang="e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6" name="Google Shape;4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92525"/>
            <a:ext cx="1640975" cy="1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899300"/>
            <a:ext cx="2108659" cy="1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1550" y="2414000"/>
            <a:ext cx="3324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5"/>
          <p:cNvSpPr txBox="1"/>
          <p:nvPr/>
        </p:nvSpPr>
        <p:spPr>
          <a:xfrm>
            <a:off x="2997975" y="4243575"/>
            <a:ext cx="597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" sz="8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*</a:t>
            </a:r>
            <a:r>
              <a:rPr lang="es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Éste es el porqué de que los arcos de los septos tengan diferente escala o ángulo de retardo y es por ello que las cámaras septales tengan un crecimiento volumétrico no gnomónico (siguen un crecimiento logarítmico) y es lo que causa la mejora de la flotabilidad en la etapa de crecimiento inicial.</a:t>
            </a:r>
            <a:endParaRPr sz="8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30" name="Google Shape;43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9325" y="3113038"/>
            <a:ext cx="2644000" cy="3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septos en el </a:t>
            </a:r>
            <a:r>
              <a:rPr lang="es">
                <a:solidFill>
                  <a:schemeClr val="lt1"/>
                </a:solidFill>
              </a:rPr>
              <a:t>1.</a:t>
            </a:r>
            <a:r>
              <a:rPr baseline="30000" lang="es">
                <a:solidFill>
                  <a:schemeClr val="lt1"/>
                </a:solidFill>
              </a:rPr>
              <a:t>er</a:t>
            </a:r>
            <a:r>
              <a:rPr lang="es">
                <a:solidFill>
                  <a:schemeClr val="lt1"/>
                </a:solidFill>
              </a:rPr>
              <a:t> verticilo</a:t>
            </a:r>
            <a:r>
              <a:rPr lang="es"/>
              <a:t> (ecuaciones)  </a:t>
            </a:r>
            <a:endParaRPr b="0"/>
          </a:p>
        </p:txBody>
      </p:sp>
      <p:sp>
        <p:nvSpPr>
          <p:cNvPr id="436" name="Google Shape;436;p36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37" name="Google Shape;4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499" y="816325"/>
            <a:ext cx="50673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758" y="987775"/>
            <a:ext cx="5048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3797" y="1543050"/>
            <a:ext cx="4968201" cy="13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0550" y="3942575"/>
            <a:ext cx="4459468" cy="11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325" y="2884400"/>
            <a:ext cx="2110033" cy="2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525" y="880663"/>
            <a:ext cx="2108659" cy="1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9496" y="3060544"/>
            <a:ext cx="3835601" cy="75422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6"/>
          <p:cNvSpPr txBox="1"/>
          <p:nvPr/>
        </p:nvSpPr>
        <p:spPr>
          <a:xfrm>
            <a:off x="3275325" y="2667675"/>
            <a:ext cx="155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00F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Amplitud del septo</a:t>
            </a:r>
            <a:endParaRPr b="1" sz="900">
              <a:solidFill>
                <a:srgbClr val="00F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7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50" name="Google Shape;4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00" y="740125"/>
            <a:ext cx="3568275" cy="37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7"/>
          <p:cNvSpPr txBox="1"/>
          <p:nvPr>
            <p:ph idx="1" type="body"/>
          </p:nvPr>
        </p:nvSpPr>
        <p:spPr>
          <a:xfrm>
            <a:off x="3851625" y="1275875"/>
            <a:ext cx="51840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200"/>
              <a:t>En el </a:t>
            </a:r>
            <a:r>
              <a:rPr b="1" lang="es" sz="2200">
                <a:latin typeface="Roboto Condensed"/>
                <a:ea typeface="Roboto Condensed"/>
                <a:cs typeface="Roboto Condensed"/>
                <a:sym typeface="Roboto Condensed"/>
              </a:rPr>
              <a:t>primer verticilo</a:t>
            </a:r>
            <a:r>
              <a:rPr lang="es" sz="2200"/>
              <a:t>:</a:t>
            </a:r>
            <a:endParaRPr sz="2200"/>
          </a:p>
          <a:p>
            <a:pPr indent="-3683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s" sz="2200">
                <a:solidFill>
                  <a:srgbClr val="00FF00"/>
                </a:solidFill>
              </a:rPr>
              <a:t>L</a:t>
            </a:r>
            <a:r>
              <a:rPr lang="es" sz="2200">
                <a:solidFill>
                  <a:srgbClr val="00FF00"/>
                </a:solidFill>
              </a:rPr>
              <a:t>os septos</a:t>
            </a:r>
            <a:r>
              <a:rPr lang="es" sz="2200"/>
              <a:t> inciden oblicuamente en la pared dorsal con un ángulo, que no es recto, y diferente para cada septo.</a:t>
            </a:r>
            <a:endParaRPr sz="22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s" sz="2200">
                <a:solidFill>
                  <a:schemeClr val="dk1"/>
                </a:solidFill>
              </a:rPr>
              <a:t>El Nautilus refuerza la unión de </a:t>
            </a:r>
            <a:r>
              <a:rPr lang="es" sz="2200">
                <a:solidFill>
                  <a:srgbClr val="00FF00"/>
                </a:solidFill>
              </a:rPr>
              <a:t>los septos</a:t>
            </a:r>
            <a:r>
              <a:rPr lang="es" sz="2200">
                <a:solidFill>
                  <a:schemeClr val="dk1"/>
                </a:solidFill>
              </a:rPr>
              <a:t> con la </a:t>
            </a:r>
            <a:r>
              <a:rPr lang="es" sz="2200">
                <a:solidFill>
                  <a:srgbClr val="FF0000"/>
                </a:solidFill>
              </a:rPr>
              <a:t>pared dorsal</a:t>
            </a:r>
            <a:r>
              <a:rPr lang="es" sz="2200">
                <a:solidFill>
                  <a:schemeClr val="dk1"/>
                </a:solidFill>
              </a:rPr>
              <a:t> mediante la depresión septal dorsal(dsd). </a:t>
            </a:r>
            <a:endParaRPr sz="2200"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52" name="Google Shape;4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22" y="3529925"/>
            <a:ext cx="1218425" cy="11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000" y="4490800"/>
            <a:ext cx="5035549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7"/>
          <p:cNvSpPr txBox="1"/>
          <p:nvPr>
            <p:ph type="title"/>
          </p:nvPr>
        </p:nvSpPr>
        <p:spPr>
          <a:xfrm>
            <a:off x="0" y="111025"/>
            <a:ext cx="6871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Incidencia</a:t>
            </a:r>
            <a:r>
              <a:rPr lang="es"/>
              <a:t> de los septos con la pared dorsal en el 1.</a:t>
            </a:r>
            <a:r>
              <a:rPr baseline="30000" lang="es"/>
              <a:t>er</a:t>
            </a:r>
            <a:r>
              <a:rPr lang="es"/>
              <a:t> verticilo</a:t>
            </a:r>
            <a:endParaRPr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 txBox="1"/>
          <p:nvPr/>
        </p:nvSpPr>
        <p:spPr>
          <a:xfrm>
            <a:off x="2456125" y="2934125"/>
            <a:ext cx="6326100" cy="7389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Los septos en el 2.º y 3.</a:t>
            </a:r>
            <a:r>
              <a:rPr baseline="30000"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er</a:t>
            </a:r>
            <a:r>
              <a:rPr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verticilo</a:t>
            </a:r>
            <a:endParaRPr sz="36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60" name="Google Shape;4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100" y="152400"/>
            <a:ext cx="2220319" cy="26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282925"/>
            <a:ext cx="3179450" cy="23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9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Particularidades de los septos en el </a:t>
            </a:r>
            <a:r>
              <a:rPr lang="es">
                <a:solidFill>
                  <a:schemeClr val="lt1"/>
                </a:solidFill>
              </a:rPr>
              <a:t>2.º y 3.</a:t>
            </a:r>
            <a:r>
              <a:rPr baseline="30000" lang="es">
                <a:solidFill>
                  <a:schemeClr val="lt1"/>
                </a:solidFill>
              </a:rPr>
              <a:t>er</a:t>
            </a:r>
            <a:r>
              <a:rPr lang="es">
                <a:solidFill>
                  <a:schemeClr val="lt1"/>
                </a:solidFill>
              </a:rPr>
              <a:t> verticilo  (I)</a:t>
            </a:r>
            <a:endParaRPr b="0"/>
          </a:p>
        </p:txBody>
      </p:sp>
      <p:sp>
        <p:nvSpPr>
          <p:cNvPr id="467" name="Google Shape;467;p39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8" name="Google Shape;468;p39"/>
          <p:cNvSpPr txBox="1"/>
          <p:nvPr>
            <p:ph idx="1" type="body"/>
          </p:nvPr>
        </p:nvSpPr>
        <p:spPr>
          <a:xfrm>
            <a:off x="3918850" y="1733075"/>
            <a:ext cx="51168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segundo y tercer verticilo</a:t>
            </a:r>
            <a:r>
              <a:rPr lang="es"/>
              <a:t>:</a:t>
            </a:r>
            <a:endParaRPr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/>
              <a:t>Los polos </a:t>
            </a:r>
            <a:r>
              <a:rPr i="1" lang="es">
                <a:solidFill>
                  <a:srgbClr val="FF00FF"/>
                </a:solidFill>
              </a:rPr>
              <a:t>S</a:t>
            </a:r>
            <a:r>
              <a:rPr baseline="-25000" i="1" lang="es">
                <a:solidFill>
                  <a:srgbClr val="FF00FF"/>
                </a:solidFill>
              </a:rPr>
              <a:t>n </a:t>
            </a:r>
            <a:r>
              <a:rPr lang="es">
                <a:solidFill>
                  <a:srgbClr val="FF00FF"/>
                </a:solidFill>
              </a:rPr>
              <a:t>(n≥8) </a:t>
            </a:r>
            <a:r>
              <a:rPr lang="es"/>
              <a:t>de los arcos de </a:t>
            </a:r>
            <a:r>
              <a:rPr lang="es">
                <a:solidFill>
                  <a:srgbClr val="00FF00"/>
                </a:solidFill>
              </a:rPr>
              <a:t>los septos</a:t>
            </a:r>
            <a:r>
              <a:rPr lang="es"/>
              <a:t> están en </a:t>
            </a:r>
            <a:r>
              <a:rPr lang="es">
                <a:solidFill>
                  <a:srgbClr val="FF00FF"/>
                </a:solidFill>
              </a:rPr>
              <a:t>una espiral cordobesa </a:t>
            </a:r>
            <a:r>
              <a:rPr lang="es">
                <a:solidFill>
                  <a:schemeClr val="dk1"/>
                </a:solidFill>
              </a:rPr>
              <a:t>de polo </a:t>
            </a:r>
            <a:r>
              <a:rPr lang="es"/>
              <a:t>el polo ventral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lang="es">
                <a:solidFill>
                  <a:schemeClr val="dk1"/>
                </a:solidFill>
              </a:rPr>
              <a:t> y coeficiente 0,5.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La espiral de los polos en el primer verticilo difiere de la espiral de los polos en el segundo y tercer verticilo. </a:t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69" name="Google Shape;4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2525"/>
            <a:ext cx="3716983" cy="409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375" y="2910325"/>
            <a:ext cx="3155900" cy="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0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Particularidades de l</a:t>
            </a:r>
            <a:r>
              <a:rPr lang="es"/>
              <a:t>os septos en el </a:t>
            </a:r>
            <a:r>
              <a:rPr lang="es">
                <a:solidFill>
                  <a:schemeClr val="lt1"/>
                </a:solidFill>
              </a:rPr>
              <a:t>2.º y 3,</a:t>
            </a:r>
            <a:r>
              <a:rPr baseline="30000" lang="es">
                <a:solidFill>
                  <a:schemeClr val="lt1"/>
                </a:solidFill>
              </a:rPr>
              <a:t>er</a:t>
            </a:r>
            <a:r>
              <a:rPr lang="es">
                <a:solidFill>
                  <a:schemeClr val="lt1"/>
                </a:solidFill>
              </a:rPr>
              <a:t> verticilo  (II)</a:t>
            </a:r>
            <a:endParaRPr b="0"/>
          </a:p>
        </p:txBody>
      </p:sp>
      <p:sp>
        <p:nvSpPr>
          <p:cNvPr id="476" name="Google Shape;476;p40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7" name="Google Shape;477;p40"/>
          <p:cNvSpPr txBox="1"/>
          <p:nvPr>
            <p:ph idx="1" type="body"/>
          </p:nvPr>
        </p:nvSpPr>
        <p:spPr>
          <a:xfrm>
            <a:off x="2775900" y="1733075"/>
            <a:ext cx="62598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segundo y tercer verticilo</a:t>
            </a:r>
            <a:r>
              <a:rPr lang="es"/>
              <a:t>:</a:t>
            </a:r>
            <a:endParaRPr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rgbClr val="00FF00"/>
                </a:solidFill>
              </a:rPr>
              <a:t>Los septos</a:t>
            </a:r>
            <a:r>
              <a:rPr lang="es"/>
              <a:t> se pueden obtener como traslación de un arco de la </a:t>
            </a:r>
            <a:r>
              <a:rPr lang="es">
                <a:solidFill>
                  <a:srgbClr val="FF00FF"/>
                </a:solidFill>
              </a:rPr>
              <a:t>espiral de los polos septales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La amplitud de los arcos de los septos es 𝛾=2,5090… rad ≃143,76º.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El ángulo de los radios vectores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i="1" lang="es">
                <a:solidFill>
                  <a:srgbClr val="0000FF"/>
                </a:solidFill>
              </a:rPr>
              <a:t>T</a:t>
            </a:r>
            <a:r>
              <a:rPr baseline="-25000" i="1" lang="es">
                <a:solidFill>
                  <a:srgbClr val="0000FF"/>
                </a:solidFill>
              </a:rPr>
              <a:t>n </a:t>
            </a:r>
            <a:r>
              <a:rPr lang="es">
                <a:solidFill>
                  <a:schemeClr val="dk1"/>
                </a:solidFill>
              </a:rPr>
              <a:t>y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i="1" lang="es">
                <a:solidFill>
                  <a:srgbClr val="FF0000"/>
                </a:solidFill>
              </a:rPr>
              <a:t>D</a:t>
            </a:r>
            <a:r>
              <a:rPr baseline="-25000" i="1" lang="es">
                <a:solidFill>
                  <a:srgbClr val="FF0000"/>
                </a:solidFill>
              </a:rPr>
              <a:t>n </a:t>
            </a:r>
            <a:r>
              <a:rPr lang="es">
                <a:solidFill>
                  <a:schemeClr val="dk1"/>
                </a:solidFill>
              </a:rPr>
              <a:t>de </a:t>
            </a:r>
            <a:r>
              <a:rPr lang="es">
                <a:solidFill>
                  <a:srgbClr val="00FF00"/>
                </a:solidFill>
              </a:rPr>
              <a:t>los septos</a:t>
            </a:r>
            <a:r>
              <a:rPr lang="es">
                <a:solidFill>
                  <a:schemeClr val="dk1"/>
                </a:solidFill>
              </a:rPr>
              <a:t> es 𝛽=0,6832… rad ≃39,37º.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78" name="Google Shape;4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01" y="2319699"/>
            <a:ext cx="2136425" cy="11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0" y="1129750"/>
            <a:ext cx="2628699" cy="9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43" y="3768300"/>
            <a:ext cx="2324351" cy="11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0"/>
          <p:cNvSpPr txBox="1"/>
          <p:nvPr>
            <p:ph idx="1" type="body"/>
          </p:nvPr>
        </p:nvSpPr>
        <p:spPr>
          <a:xfrm>
            <a:off x="2775975" y="3907775"/>
            <a:ext cx="6259800" cy="9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chemeClr val="dk1"/>
                </a:solidFill>
              </a:rPr>
              <a:t>La amplitud angular </a:t>
            </a:r>
            <a:r>
              <a:rPr lang="es">
                <a:solidFill>
                  <a:schemeClr val="dk1"/>
                </a:solidFill>
              </a:rPr>
              <a:t>de </a:t>
            </a:r>
            <a:r>
              <a:rPr lang="es">
                <a:solidFill>
                  <a:srgbClr val="00FF00"/>
                </a:solidFill>
              </a:rPr>
              <a:t>los septos </a:t>
            </a:r>
            <a:r>
              <a:rPr lang="es">
                <a:solidFill>
                  <a:schemeClr val="dk1"/>
                </a:solidFill>
              </a:rPr>
              <a:t>(ángulo Q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i="1" lang="es">
                <a:solidFill>
                  <a:srgbClr val="0000FF"/>
                </a:solidFill>
              </a:rPr>
              <a:t>T</a:t>
            </a:r>
            <a:r>
              <a:rPr baseline="-25000" i="1" lang="es">
                <a:solidFill>
                  <a:srgbClr val="0000FF"/>
                </a:solidFill>
              </a:rPr>
              <a:t>n</a:t>
            </a:r>
            <a:r>
              <a:rPr lang="es">
                <a:solidFill>
                  <a:schemeClr val="dk1"/>
                </a:solidFill>
              </a:rPr>
              <a:t>), donde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lang="es">
                <a:solidFill>
                  <a:schemeClr val="dk1"/>
                </a:solidFill>
              </a:rPr>
              <a:t>Q es la recta tangente al septo desde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 </a:t>
            </a:r>
            <a:r>
              <a:rPr lang="es">
                <a:solidFill>
                  <a:schemeClr val="dk1"/>
                </a:solidFill>
              </a:rPr>
              <a:t>, es 0,24π=43,09º≃π/4.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</a:t>
            </a:r>
            <a:r>
              <a:rPr lang="es"/>
              <a:t>os septos en el </a:t>
            </a:r>
            <a:r>
              <a:rPr lang="es">
                <a:solidFill>
                  <a:schemeClr val="lt1"/>
                </a:solidFill>
              </a:rPr>
              <a:t>2.º y 3.</a:t>
            </a:r>
            <a:r>
              <a:rPr baseline="30000" lang="es">
                <a:solidFill>
                  <a:schemeClr val="lt1"/>
                </a:solidFill>
              </a:rPr>
              <a:t>er</a:t>
            </a:r>
            <a:r>
              <a:rPr lang="es">
                <a:solidFill>
                  <a:schemeClr val="lt1"/>
                </a:solidFill>
              </a:rPr>
              <a:t> verticilo</a:t>
            </a:r>
            <a:r>
              <a:rPr lang="es"/>
              <a:t> (ecuaciones)</a:t>
            </a:r>
            <a:endParaRPr b="0"/>
          </a:p>
        </p:txBody>
      </p:sp>
      <p:sp>
        <p:nvSpPr>
          <p:cNvPr id="487" name="Google Shape;487;p41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88" name="Google Shape;4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816325"/>
            <a:ext cx="3179450" cy="23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174" y="1016850"/>
            <a:ext cx="30194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5635" y="2253541"/>
            <a:ext cx="2166389" cy="30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5635" y="2618853"/>
            <a:ext cx="2166389" cy="28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9600" y="1883625"/>
            <a:ext cx="666750" cy="21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5599" y="1207100"/>
            <a:ext cx="17907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34000" y="1893550"/>
            <a:ext cx="1216550" cy="2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03349" y="1278788"/>
            <a:ext cx="6667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84425" y="1812663"/>
            <a:ext cx="2106549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34450" y="2197950"/>
            <a:ext cx="175653" cy="7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0" y="3274275"/>
            <a:ext cx="4193274" cy="2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2400" y="3647925"/>
            <a:ext cx="6309724" cy="1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0" y="562200"/>
            <a:ext cx="89748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13716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Sección asimétrica.</a:t>
            </a:r>
            <a:endParaRPr/>
          </a:p>
          <a:p>
            <a:pPr indent="-381000" lvl="0" marL="13716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En ella se inscribe el </a:t>
            </a:r>
            <a:r>
              <a:rPr lang="es">
                <a:solidFill>
                  <a:srgbClr val="FF9900"/>
                </a:solidFill>
              </a:rPr>
              <a:t>gnomon</a:t>
            </a:r>
            <a:r>
              <a:rPr lang="es"/>
              <a:t> de un triángulo cordobés.</a:t>
            </a:r>
            <a:endParaRPr/>
          </a:p>
          <a:p>
            <a:pPr indent="-381000" lvl="2" marL="22860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s"/>
              <a:t>Un vértice se ubica en el inicio del sifúnculo.</a:t>
            </a:r>
            <a:endParaRPr/>
          </a:p>
          <a:p>
            <a:pPr indent="-381000" lvl="2" marL="22860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s"/>
              <a:t>Los otros dos en las constricciones ventral y dorsal.</a:t>
            </a:r>
            <a:endParaRPr/>
          </a:p>
          <a:p>
            <a:pPr indent="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216" name="Google Shape;216;p15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concha embrionaria </a:t>
            </a:r>
            <a:endParaRPr b="0"/>
          </a:p>
        </p:txBody>
      </p:sp>
      <p:sp>
        <p:nvSpPr>
          <p:cNvPr id="217" name="Google Shape;217;p15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18" name="Google Shape;2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148" y="2679525"/>
            <a:ext cx="2431725" cy="22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2"/>
          <p:cNvSpPr txBox="1"/>
          <p:nvPr>
            <p:ph type="title"/>
          </p:nvPr>
        </p:nvSpPr>
        <p:spPr>
          <a:xfrm>
            <a:off x="-678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Incidencia </a:t>
            </a:r>
            <a:r>
              <a:rPr lang="es"/>
              <a:t>de los septos con la pared dorsal (2.º y 3.</a:t>
            </a:r>
            <a:r>
              <a:rPr baseline="30000" lang="es"/>
              <a:t>er</a:t>
            </a:r>
            <a:r>
              <a:rPr lang="es"/>
              <a:t> verticilo)</a:t>
            </a:r>
            <a:endParaRPr b="0"/>
          </a:p>
        </p:txBody>
      </p:sp>
      <p:sp>
        <p:nvSpPr>
          <p:cNvPr id="505" name="Google Shape;505;p42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6" name="Google Shape;506;p42"/>
          <p:cNvSpPr txBox="1"/>
          <p:nvPr>
            <p:ph idx="1" type="body"/>
          </p:nvPr>
        </p:nvSpPr>
        <p:spPr>
          <a:xfrm>
            <a:off x="3611925" y="1733075"/>
            <a:ext cx="54237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segundo y tercer verticilo</a:t>
            </a:r>
            <a:r>
              <a:rPr lang="es"/>
              <a:t>:</a:t>
            </a:r>
            <a:endParaRPr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>
                <a:solidFill>
                  <a:srgbClr val="00FF00"/>
                </a:solidFill>
              </a:rPr>
              <a:t>Los septos</a:t>
            </a:r>
            <a:r>
              <a:rPr lang="es"/>
              <a:t> no son ortogonales a la pared dorsal. Hay una desviación de </a:t>
            </a:r>
            <a:r>
              <a:rPr lang="es">
                <a:solidFill>
                  <a:srgbClr val="FF0000"/>
                </a:solidFill>
              </a:rPr>
              <a:t>14,62º</a:t>
            </a:r>
            <a:r>
              <a:rPr lang="es"/>
              <a:t> entre la recta tangente al septo (</a:t>
            </a:r>
            <a:r>
              <a:rPr lang="es">
                <a:solidFill>
                  <a:srgbClr val="00FF00"/>
                </a:solidFill>
              </a:rPr>
              <a:t>línea verde a rayas</a:t>
            </a:r>
            <a:r>
              <a:rPr lang="es"/>
              <a:t>) y la recta normal a la pared dorsal (</a:t>
            </a:r>
            <a:r>
              <a:rPr lang="es">
                <a:solidFill>
                  <a:srgbClr val="FF0000"/>
                </a:solidFill>
              </a:rPr>
              <a:t>línea roja de puntos</a:t>
            </a:r>
            <a:r>
              <a:rPr lang="es"/>
              <a:t>).</a:t>
            </a:r>
            <a:endParaRPr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 sz="2200">
                <a:solidFill>
                  <a:schemeClr val="dk1"/>
                </a:solidFill>
              </a:rPr>
              <a:t>El Nautilus refuerza la unión de </a:t>
            </a:r>
            <a:r>
              <a:rPr lang="es" sz="2200">
                <a:solidFill>
                  <a:srgbClr val="00FF00"/>
                </a:solidFill>
              </a:rPr>
              <a:t>los septos</a:t>
            </a:r>
            <a:r>
              <a:rPr lang="es" sz="2200">
                <a:solidFill>
                  <a:schemeClr val="dk1"/>
                </a:solidFill>
              </a:rPr>
              <a:t> con la </a:t>
            </a:r>
            <a:r>
              <a:rPr lang="es" sz="2200">
                <a:solidFill>
                  <a:srgbClr val="FF0000"/>
                </a:solidFill>
              </a:rPr>
              <a:t>pared dorsal</a:t>
            </a:r>
            <a:r>
              <a:rPr lang="es" sz="2200">
                <a:solidFill>
                  <a:schemeClr val="dk1"/>
                </a:solidFill>
              </a:rPr>
              <a:t> mediante la depresión septal dorsal(dsd).</a:t>
            </a:r>
            <a:endParaRPr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07" name="Google Shape;5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3125"/>
            <a:ext cx="3597775" cy="241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622" y="3834725"/>
            <a:ext cx="1218425" cy="11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/>
        </p:nvSpPr>
        <p:spPr>
          <a:xfrm>
            <a:off x="1900150" y="2934125"/>
            <a:ext cx="6882000" cy="12930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Certezas (puntos notables) y veleidades (puntos destacables)</a:t>
            </a:r>
            <a:endParaRPr sz="36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14" name="Google Shape;5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52400"/>
            <a:ext cx="2545855" cy="26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Puntos notables del Nautilus (primer verticilo)</a:t>
            </a:r>
            <a:endParaRPr/>
          </a:p>
        </p:txBody>
      </p:sp>
      <p:pic>
        <p:nvPicPr>
          <p:cNvPr id="520" name="Google Shape;5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2525"/>
            <a:ext cx="4339276" cy="40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4"/>
          <p:cNvSpPr txBox="1"/>
          <p:nvPr>
            <p:ph idx="1" type="body"/>
          </p:nvPr>
        </p:nvSpPr>
        <p:spPr>
          <a:xfrm>
            <a:off x="4316263" y="1607025"/>
            <a:ext cx="48717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primer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 verticilo</a:t>
            </a:r>
            <a:r>
              <a:rPr lang="es"/>
              <a:t>:</a:t>
            </a:r>
            <a:endParaRPr/>
          </a:p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s" sz="2200">
                <a:solidFill>
                  <a:schemeClr val="dk1"/>
                </a:solidFill>
              </a:rPr>
              <a:t>Polo de la espiral ventral </a:t>
            </a:r>
            <a:r>
              <a:rPr i="1" lang="es" sz="2200">
                <a:solidFill>
                  <a:srgbClr val="0000FF"/>
                </a:solidFill>
              </a:rPr>
              <a:t>P</a:t>
            </a:r>
            <a:r>
              <a:rPr baseline="-25000" i="1" lang="es" sz="2200">
                <a:solidFill>
                  <a:srgbClr val="0000FF"/>
                </a:solidFill>
              </a:rPr>
              <a:t>v</a:t>
            </a:r>
            <a:r>
              <a:rPr lang="es" sz="2200">
                <a:solidFill>
                  <a:schemeClr val="dk1"/>
                </a:solidFill>
              </a:rPr>
              <a:t> 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s" sz="2200">
                <a:solidFill>
                  <a:schemeClr val="dk1"/>
                </a:solidFill>
              </a:rPr>
              <a:t>Polo de la espiral dorsal </a:t>
            </a:r>
            <a:r>
              <a:rPr i="1" lang="es" sz="2200">
                <a:solidFill>
                  <a:srgbClr val="FF0000"/>
                </a:solidFill>
              </a:rPr>
              <a:t>P</a:t>
            </a:r>
            <a:r>
              <a:rPr baseline="-25000" i="1" lang="es" sz="2200">
                <a:solidFill>
                  <a:srgbClr val="FF0000"/>
                </a:solidFill>
              </a:rPr>
              <a:t>d</a:t>
            </a:r>
            <a:r>
              <a:rPr lang="es" sz="2200">
                <a:solidFill>
                  <a:schemeClr val="dk1"/>
                </a:solidFill>
              </a:rPr>
              <a:t> 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s" sz="2200">
                <a:solidFill>
                  <a:schemeClr val="dk1"/>
                </a:solidFill>
              </a:rPr>
              <a:t>Polo de la espiral de los polos de los septos </a:t>
            </a:r>
            <a:r>
              <a:rPr i="1" lang="es" sz="2200">
                <a:solidFill>
                  <a:srgbClr val="FF00FF"/>
                </a:solidFill>
              </a:rPr>
              <a:t>P</a:t>
            </a:r>
            <a:r>
              <a:rPr baseline="-25000" i="1" lang="es" sz="2200">
                <a:solidFill>
                  <a:srgbClr val="FF00FF"/>
                </a:solidFill>
              </a:rPr>
              <a:t>s</a:t>
            </a:r>
            <a:r>
              <a:rPr lang="es" sz="2200">
                <a:solidFill>
                  <a:schemeClr val="dk1"/>
                </a:solidFill>
              </a:rPr>
              <a:t> 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s" sz="2200">
                <a:solidFill>
                  <a:schemeClr val="dk1"/>
                </a:solidFill>
              </a:rPr>
              <a:t>Polo de la espiral del sifúnculo </a:t>
            </a:r>
            <a:r>
              <a:rPr i="1" lang="es" sz="2200">
                <a:solidFill>
                  <a:srgbClr val="F1C232"/>
                </a:solidFill>
              </a:rPr>
              <a:t>P</a:t>
            </a:r>
            <a:r>
              <a:rPr baseline="-25000" i="1" lang="es" sz="2200">
                <a:solidFill>
                  <a:srgbClr val="F1C232"/>
                </a:solidFill>
              </a:rPr>
              <a:t>sf</a:t>
            </a:r>
            <a:r>
              <a:rPr lang="es" sz="2200">
                <a:solidFill>
                  <a:schemeClr val="dk1"/>
                </a:solidFill>
              </a:rPr>
              <a:t> 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22" name="Google Shape;52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426" y="3956400"/>
            <a:ext cx="18192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726" y="3137375"/>
            <a:ext cx="1628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4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5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Puntos notables del Nautilus (segundo y tercer verticilo)</a:t>
            </a:r>
            <a:endParaRPr/>
          </a:p>
        </p:txBody>
      </p:sp>
      <p:sp>
        <p:nvSpPr>
          <p:cNvPr id="530" name="Google Shape;530;p45"/>
          <p:cNvSpPr txBox="1"/>
          <p:nvPr>
            <p:ph idx="1" type="body"/>
          </p:nvPr>
        </p:nvSpPr>
        <p:spPr>
          <a:xfrm>
            <a:off x="4668475" y="1607025"/>
            <a:ext cx="4519500" cy="31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b="1" lang="es">
                <a:latin typeface="Roboto Condensed"/>
                <a:ea typeface="Roboto Condensed"/>
                <a:cs typeface="Roboto Condensed"/>
                <a:sym typeface="Roboto Condensed"/>
              </a:rPr>
              <a:t>segundo y tercer verticilo</a:t>
            </a:r>
            <a:r>
              <a:rPr lang="es"/>
              <a:t>: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</a:rPr>
              <a:t>Los polos</a:t>
            </a:r>
            <a:r>
              <a:rPr lang="es" sz="2200">
                <a:solidFill>
                  <a:schemeClr val="dk1"/>
                </a:solidFill>
              </a:rPr>
              <a:t> </a:t>
            </a:r>
            <a:r>
              <a:rPr i="1" lang="es" sz="2200">
                <a:solidFill>
                  <a:srgbClr val="0000FF"/>
                </a:solidFill>
              </a:rPr>
              <a:t>P</a:t>
            </a:r>
            <a:r>
              <a:rPr baseline="-25000" i="1" lang="es" sz="2200">
                <a:solidFill>
                  <a:srgbClr val="0000FF"/>
                </a:solidFill>
              </a:rPr>
              <a:t>v</a:t>
            </a:r>
            <a:r>
              <a:rPr lang="es" sz="2200">
                <a:solidFill>
                  <a:schemeClr val="dk1"/>
                </a:solidFill>
              </a:rPr>
              <a:t> , </a:t>
            </a:r>
            <a:r>
              <a:rPr i="1" lang="es" sz="2200">
                <a:solidFill>
                  <a:srgbClr val="FF0000"/>
                </a:solidFill>
              </a:rPr>
              <a:t>P</a:t>
            </a:r>
            <a:r>
              <a:rPr baseline="-25000" i="1" lang="es" sz="2200">
                <a:solidFill>
                  <a:srgbClr val="FF0000"/>
                </a:solidFill>
              </a:rPr>
              <a:t>d</a:t>
            </a:r>
            <a:r>
              <a:rPr lang="es" sz="2200">
                <a:solidFill>
                  <a:schemeClr val="dk1"/>
                </a:solidFill>
              </a:rPr>
              <a:t> </a:t>
            </a:r>
            <a:r>
              <a:rPr i="1" lang="es" sz="2200">
                <a:solidFill>
                  <a:srgbClr val="FF00FF"/>
                </a:solidFill>
              </a:rPr>
              <a:t>P</a:t>
            </a:r>
            <a:r>
              <a:rPr baseline="-25000" i="1" lang="es" sz="2200">
                <a:solidFill>
                  <a:srgbClr val="FF00FF"/>
                </a:solidFill>
              </a:rPr>
              <a:t>s</a:t>
            </a:r>
            <a:r>
              <a:rPr lang="es" sz="2200">
                <a:solidFill>
                  <a:schemeClr val="dk1"/>
                </a:solidFill>
              </a:rPr>
              <a:t> y  </a:t>
            </a:r>
            <a:r>
              <a:rPr i="1" lang="es" sz="2200">
                <a:solidFill>
                  <a:srgbClr val="F1C232"/>
                </a:solidFill>
              </a:rPr>
              <a:t>P</a:t>
            </a:r>
            <a:r>
              <a:rPr baseline="-25000" i="1" lang="es" sz="2200">
                <a:solidFill>
                  <a:srgbClr val="F1C232"/>
                </a:solidFill>
              </a:rPr>
              <a:t>sf</a:t>
            </a:r>
            <a:r>
              <a:rPr lang="es" sz="2200">
                <a:solidFill>
                  <a:schemeClr val="dk1"/>
                </a:solidFill>
              </a:rPr>
              <a:t>  coinciden.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65760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31" name="Google Shape;5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75" y="1233600"/>
            <a:ext cx="4408925" cy="3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5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Puntos destacables del Nautilus en el primer verticilo</a:t>
            </a:r>
            <a:endParaRPr/>
          </a:p>
        </p:txBody>
      </p:sp>
      <p:pic>
        <p:nvPicPr>
          <p:cNvPr id="538" name="Google Shape;5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375" y="2908549"/>
            <a:ext cx="1862425" cy="20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425" y="917100"/>
            <a:ext cx="2185025" cy="17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224" y="2963297"/>
            <a:ext cx="2374926" cy="200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5150" y="917100"/>
            <a:ext cx="2138070" cy="19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6"/>
          <p:cNvSpPr txBox="1"/>
          <p:nvPr/>
        </p:nvSpPr>
        <p:spPr>
          <a:xfrm>
            <a:off x="3419350" y="1130250"/>
            <a:ext cx="104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Centro de los puntos dorsales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</a:t>
            </a:r>
            <a:r>
              <a:rPr baseline="-25000" i="1" lang="es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</a:t>
            </a:r>
            <a:endParaRPr baseline="-25000" i="1">
              <a:solidFill>
                <a:srgbClr val="FF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3" name="Google Shape;543;p46"/>
          <p:cNvSpPr txBox="1"/>
          <p:nvPr/>
        </p:nvSpPr>
        <p:spPr>
          <a:xfrm>
            <a:off x="7457950" y="1130250"/>
            <a:ext cx="104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Centro de los polos de los septos dorsales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F00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</a:t>
            </a:r>
            <a:r>
              <a:rPr baseline="-25000" i="1" lang="es">
                <a:solidFill>
                  <a:srgbClr val="FF00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</a:t>
            </a:r>
            <a:endParaRPr baseline="-25000" i="1">
              <a:solidFill>
                <a:srgbClr val="FF00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4" name="Google Shape;544;p46"/>
          <p:cNvSpPr txBox="1"/>
          <p:nvPr/>
        </p:nvSpPr>
        <p:spPr>
          <a:xfrm>
            <a:off x="3419350" y="3492450"/>
            <a:ext cx="122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Centro de los puntos del sifúnculo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1C23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</a:t>
            </a:r>
            <a:r>
              <a:rPr baseline="-25000" i="1" lang="es">
                <a:solidFill>
                  <a:srgbClr val="F1C23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sf</a:t>
            </a:r>
            <a:endParaRPr baseline="-25000" i="1">
              <a:solidFill>
                <a:srgbClr val="F1C232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5" name="Google Shape;545;p46"/>
          <p:cNvSpPr txBox="1"/>
          <p:nvPr/>
        </p:nvSpPr>
        <p:spPr>
          <a:xfrm>
            <a:off x="7457950" y="3263850"/>
            <a:ext cx="122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Centro de los polos de los puntos tangenciales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0000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</a:t>
            </a:r>
            <a:r>
              <a:rPr baseline="-25000" i="1" lang="es">
                <a:solidFill>
                  <a:srgbClr val="0000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</a:t>
            </a:r>
            <a:endParaRPr baseline="-25000" i="1">
              <a:solidFill>
                <a:srgbClr val="0000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6" name="Google Shape;546;p46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7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Relación entre los puntos notables y los </a:t>
            </a:r>
            <a:r>
              <a:rPr lang="es"/>
              <a:t>destacables </a:t>
            </a:r>
            <a:endParaRPr/>
          </a:p>
        </p:txBody>
      </p:sp>
      <p:pic>
        <p:nvPicPr>
          <p:cNvPr id="552" name="Google Shape;5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892525"/>
            <a:ext cx="2152709" cy="40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149" y="2019300"/>
            <a:ext cx="5704849" cy="12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7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idx="1" type="body"/>
          </p:nvPr>
        </p:nvSpPr>
        <p:spPr>
          <a:xfrm>
            <a:off x="84600" y="463950"/>
            <a:ext cx="89748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Primera cámara:</a:t>
            </a:r>
            <a:endParaRPr/>
          </a:p>
          <a:p>
            <a:pPr indent="-381000" lvl="1" marL="18288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s"/>
              <a:t>El </a:t>
            </a:r>
            <a:r>
              <a:rPr lang="es">
                <a:solidFill>
                  <a:srgbClr val="00FF00"/>
                </a:solidFill>
              </a:rPr>
              <a:t>primer septo</a:t>
            </a:r>
            <a:r>
              <a:rPr lang="es"/>
              <a:t> es un arco de una espiral cordobesa que pasa por las constricciones de la concha.</a:t>
            </a:r>
            <a:endParaRPr/>
          </a:p>
          <a:p>
            <a:pPr indent="-381000" lvl="1" marL="18288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s"/>
              <a:t>El </a:t>
            </a:r>
            <a:r>
              <a:rPr lang="es">
                <a:solidFill>
                  <a:srgbClr val="F1C232"/>
                </a:solidFill>
              </a:rPr>
              <a:t>sifúnculo</a:t>
            </a:r>
            <a:r>
              <a:rPr lang="es"/>
              <a:t> de la primera cámara es recto y coincide con la altura del gnomon.   </a:t>
            </a:r>
            <a:endParaRPr/>
          </a:p>
        </p:txBody>
      </p:sp>
      <p:sp>
        <p:nvSpPr>
          <p:cNvPr id="224" name="Google Shape;224;p16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</a:t>
            </a:r>
            <a:r>
              <a:rPr lang="es"/>
              <a:t>rimera cámara</a:t>
            </a:r>
            <a:endParaRPr b="0"/>
          </a:p>
        </p:txBody>
      </p:sp>
      <p:sp>
        <p:nvSpPr>
          <p:cNvPr id="225" name="Google Shape;225;p16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925" y="2727975"/>
            <a:ext cx="2229225" cy="23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3097350"/>
            <a:ext cx="1824271" cy="17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idx="1" type="body"/>
          </p:nvPr>
        </p:nvSpPr>
        <p:spPr>
          <a:xfrm>
            <a:off x="84600" y="387750"/>
            <a:ext cx="89748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El </a:t>
            </a:r>
            <a:r>
              <a:rPr lang="es">
                <a:solidFill>
                  <a:srgbClr val="00FF00"/>
                </a:solidFill>
              </a:rPr>
              <a:t>primer septo</a:t>
            </a:r>
            <a:r>
              <a:rPr lang="es"/>
              <a:t> se extiende en la dirección ventral siguiendo el arco de la espiral cordobesa.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El fragmacono se amplía respecto al fragmacono embrionario.</a:t>
            </a:r>
            <a:endParaRPr/>
          </a:p>
        </p:txBody>
      </p:sp>
      <p:sp>
        <p:nvSpPr>
          <p:cNvPr id="233" name="Google Shape;233;p17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Ampliación del fragmacono</a:t>
            </a:r>
            <a:endParaRPr b="0"/>
          </a:p>
        </p:txBody>
      </p:sp>
      <p:sp>
        <p:nvSpPr>
          <p:cNvPr id="234" name="Google Shape;234;p17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025" y="3637737"/>
            <a:ext cx="1487400" cy="14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475" y="2473700"/>
            <a:ext cx="3579025" cy="25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/>
          <p:nvPr/>
        </p:nvSpPr>
        <p:spPr>
          <a:xfrm flipH="1" rot="3410090">
            <a:off x="6352447" y="3019725"/>
            <a:ext cx="1244300" cy="309952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idx="1" type="body"/>
          </p:nvPr>
        </p:nvSpPr>
        <p:spPr>
          <a:xfrm>
            <a:off x="84600" y="387750"/>
            <a:ext cx="89748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El fragmacono postembrionario se inicia a continuación de la ampliación del </a:t>
            </a:r>
            <a:r>
              <a:rPr lang="es">
                <a:solidFill>
                  <a:srgbClr val="00FF00"/>
                </a:solidFill>
              </a:rPr>
              <a:t>primer septo</a:t>
            </a:r>
            <a:r>
              <a:rPr lang="es"/>
              <a:t>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Está comprendido entre la </a:t>
            </a:r>
            <a:r>
              <a:rPr lang="es">
                <a:solidFill>
                  <a:srgbClr val="FF0000"/>
                </a:solidFill>
              </a:rPr>
              <a:t>pared dorsal</a:t>
            </a:r>
            <a:r>
              <a:rPr lang="es"/>
              <a:t> y la </a:t>
            </a:r>
            <a:r>
              <a:rPr lang="es">
                <a:solidFill>
                  <a:srgbClr val="0000FF"/>
                </a:solidFill>
              </a:rPr>
              <a:t>pared ventral</a:t>
            </a:r>
            <a:r>
              <a:rPr lang="es"/>
              <a:t>.</a:t>
            </a:r>
            <a:endParaRPr/>
          </a:p>
        </p:txBody>
      </p:sp>
      <p:sp>
        <p:nvSpPr>
          <p:cNvPr id="243" name="Google Shape;243;p18"/>
          <p:cNvSpPr txBox="1"/>
          <p:nvPr>
            <p:ph type="title"/>
          </p:nvPr>
        </p:nvSpPr>
        <p:spPr>
          <a:xfrm>
            <a:off x="-1952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</a:t>
            </a:r>
            <a:r>
              <a:rPr lang="es"/>
              <a:t>ragmacono postembrionario en la etapa de la primera cámara</a:t>
            </a:r>
            <a:endParaRPr b="0"/>
          </a:p>
        </p:txBody>
      </p:sp>
      <p:sp>
        <p:nvSpPr>
          <p:cNvPr id="244" name="Google Shape;244;p18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2557075"/>
            <a:ext cx="3748975" cy="22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84600" y="235350"/>
            <a:ext cx="89748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L</a:t>
            </a:r>
            <a:r>
              <a:rPr lang="es"/>
              <a:t>a </a:t>
            </a:r>
            <a:r>
              <a:rPr lang="es">
                <a:solidFill>
                  <a:srgbClr val="0000FF"/>
                </a:solidFill>
              </a:rPr>
              <a:t>pared ventral </a:t>
            </a:r>
            <a:r>
              <a:rPr lang="es">
                <a:solidFill>
                  <a:schemeClr val="dk1"/>
                </a:solidFill>
              </a:rPr>
              <a:t>es un arco de una espiral cordobesa de polo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>
                <a:solidFill>
                  <a:schemeClr val="dk1"/>
                </a:solidFill>
              </a:rPr>
              <a:t>L</a:t>
            </a:r>
            <a:r>
              <a:rPr lang="es"/>
              <a:t>a </a:t>
            </a:r>
            <a:r>
              <a:rPr lang="es">
                <a:solidFill>
                  <a:srgbClr val="FF0000"/>
                </a:solidFill>
              </a:rPr>
              <a:t>pared dorsal</a:t>
            </a:r>
            <a:r>
              <a:rPr lang="es"/>
              <a:t> es un arco de una espiral cordobesa de polo </a:t>
            </a:r>
            <a:r>
              <a:rPr i="1" lang="es">
                <a:solidFill>
                  <a:srgbClr val="FF0000"/>
                </a:solidFill>
              </a:rPr>
              <a:t>P</a:t>
            </a:r>
            <a:r>
              <a:rPr baseline="-25000" i="1" lang="es">
                <a:solidFill>
                  <a:srgbClr val="FF0000"/>
                </a:solidFill>
              </a:rPr>
              <a:t>d</a:t>
            </a:r>
            <a:r>
              <a:rPr lang="es"/>
              <a:t>. </a:t>
            </a:r>
            <a:endParaRPr baseline="-25000" i="1"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La ampliación de</a:t>
            </a:r>
            <a:r>
              <a:rPr lang="es"/>
              <a:t>l </a:t>
            </a:r>
            <a:r>
              <a:rPr lang="es">
                <a:solidFill>
                  <a:srgbClr val="00FF00"/>
                </a:solidFill>
              </a:rPr>
              <a:t>primer septo</a:t>
            </a:r>
            <a:r>
              <a:rPr lang="es"/>
              <a:t> de polo </a:t>
            </a:r>
            <a:r>
              <a:rPr i="1" lang="es">
                <a:solidFill>
                  <a:srgbClr val="FF00FF"/>
                </a:solidFill>
              </a:rPr>
              <a:t>S</a:t>
            </a:r>
            <a:r>
              <a:rPr baseline="-25000" i="1" lang="es">
                <a:solidFill>
                  <a:srgbClr val="FF00FF"/>
                </a:solidFill>
              </a:rPr>
              <a:t>1</a:t>
            </a:r>
            <a:r>
              <a:rPr lang="es"/>
              <a:t> </a:t>
            </a:r>
            <a:r>
              <a:rPr lang="es"/>
              <a:t>es tangente a la </a:t>
            </a:r>
            <a:r>
              <a:rPr lang="es">
                <a:solidFill>
                  <a:srgbClr val="0000FF"/>
                </a:solidFill>
              </a:rPr>
              <a:t>pared ventral</a:t>
            </a:r>
            <a:r>
              <a:rPr lang="es"/>
              <a:t>.</a:t>
            </a:r>
            <a:endParaRPr/>
          </a:p>
        </p:txBody>
      </p:sp>
      <p:sp>
        <p:nvSpPr>
          <p:cNvPr id="251" name="Google Shape;251;p19"/>
          <p:cNvSpPr txBox="1"/>
          <p:nvPr>
            <p:ph type="title"/>
          </p:nvPr>
        </p:nvSpPr>
        <p:spPr>
          <a:xfrm>
            <a:off x="56675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Pared ventral y dorsal en la etapa de la primera cámara</a:t>
            </a:r>
            <a:endParaRPr b="0"/>
          </a:p>
        </p:txBody>
      </p:sp>
      <p:sp>
        <p:nvSpPr>
          <p:cNvPr id="252" name="Google Shape;252;p19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53" name="Google Shape;2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25" y="2300475"/>
            <a:ext cx="3321687" cy="26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>
            <p:ph idx="1" type="body"/>
          </p:nvPr>
        </p:nvSpPr>
        <p:spPr>
          <a:xfrm>
            <a:off x="3720025" y="2064150"/>
            <a:ext cx="53394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El </a:t>
            </a:r>
            <a:r>
              <a:rPr lang="es">
                <a:solidFill>
                  <a:srgbClr val="0000FF"/>
                </a:solidFill>
              </a:rPr>
              <a:t>polo ventral</a:t>
            </a:r>
            <a:r>
              <a:rPr lang="es"/>
              <a:t>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lang="es">
                <a:solidFill>
                  <a:schemeClr val="dk1"/>
                </a:solidFill>
              </a:rPr>
              <a:t>. y el </a:t>
            </a:r>
            <a:r>
              <a:rPr lang="es">
                <a:solidFill>
                  <a:srgbClr val="FF0000"/>
                </a:solidFill>
              </a:rPr>
              <a:t>polo dorsal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i="1" lang="es">
                <a:solidFill>
                  <a:srgbClr val="FF0000"/>
                </a:solidFill>
              </a:rPr>
              <a:t>P</a:t>
            </a:r>
            <a:r>
              <a:rPr baseline="-25000" i="1" lang="es">
                <a:solidFill>
                  <a:srgbClr val="FF0000"/>
                </a:solidFill>
              </a:rPr>
              <a:t>d</a:t>
            </a:r>
            <a:r>
              <a:rPr lang="es">
                <a:solidFill>
                  <a:schemeClr val="dk1"/>
                </a:solidFill>
              </a:rPr>
              <a:t> son distintos.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lang="es">
                <a:solidFill>
                  <a:schemeClr val="dk1"/>
                </a:solidFill>
              </a:rPr>
              <a:t>, </a:t>
            </a:r>
            <a:r>
              <a:rPr i="1" lang="es">
                <a:solidFill>
                  <a:srgbClr val="FF00FF"/>
                </a:solidFill>
              </a:rPr>
              <a:t>S</a:t>
            </a:r>
            <a:r>
              <a:rPr baseline="-25000" i="1" lang="es">
                <a:solidFill>
                  <a:srgbClr val="FF00FF"/>
                </a:solidFill>
              </a:rPr>
              <a:t>1</a:t>
            </a:r>
            <a:r>
              <a:rPr lang="es"/>
              <a:t> </a:t>
            </a:r>
            <a:r>
              <a:rPr lang="es">
                <a:solidFill>
                  <a:schemeClr val="dk1"/>
                </a:solidFill>
              </a:rPr>
              <a:t>y</a:t>
            </a:r>
            <a:r>
              <a:rPr lang="es">
                <a:solidFill>
                  <a:schemeClr val="dk1"/>
                </a:solidFill>
              </a:rPr>
              <a:t> el punto de tangencia </a:t>
            </a:r>
            <a:r>
              <a:rPr i="1" lang="es">
                <a:solidFill>
                  <a:srgbClr val="0000FF"/>
                </a:solidFill>
              </a:rPr>
              <a:t>T</a:t>
            </a:r>
            <a:r>
              <a:rPr baseline="-25000" i="1" lang="es">
                <a:solidFill>
                  <a:srgbClr val="0000FF"/>
                </a:solidFill>
              </a:rPr>
              <a:t>1 </a:t>
            </a:r>
            <a:r>
              <a:rPr lang="es">
                <a:solidFill>
                  <a:schemeClr val="dk1"/>
                </a:solidFill>
              </a:rPr>
              <a:t>del </a:t>
            </a:r>
            <a:r>
              <a:rPr lang="es">
                <a:solidFill>
                  <a:srgbClr val="00FF00"/>
                </a:solidFill>
              </a:rPr>
              <a:t>primer septo</a:t>
            </a:r>
            <a:r>
              <a:rPr lang="es">
                <a:solidFill>
                  <a:schemeClr val="dk1"/>
                </a:solidFill>
              </a:rPr>
              <a:t> con la </a:t>
            </a:r>
            <a:r>
              <a:rPr lang="es">
                <a:solidFill>
                  <a:srgbClr val="0000FF"/>
                </a:solidFill>
              </a:rPr>
              <a:t>pared ventral</a:t>
            </a:r>
            <a:r>
              <a:rPr lang="es">
                <a:solidFill>
                  <a:schemeClr val="dk1"/>
                </a:solidFill>
              </a:rPr>
              <a:t> están alineados por ser espirales cordobesas tangenciales (equiangulares).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idx="1" type="body"/>
          </p:nvPr>
        </p:nvSpPr>
        <p:spPr>
          <a:xfrm>
            <a:off x="84600" y="387750"/>
            <a:ext cx="8974800" cy="26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El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lang="es">
                <a:solidFill>
                  <a:srgbClr val="0000FF"/>
                </a:solidFill>
              </a:rPr>
              <a:t>polo ventral</a:t>
            </a:r>
            <a:r>
              <a:rPr lang="es">
                <a:solidFill>
                  <a:schemeClr val="dk1"/>
                </a:solidFill>
              </a:rPr>
              <a:t>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</a:t>
            </a:r>
            <a:r>
              <a:rPr lang="es">
                <a:solidFill>
                  <a:schemeClr val="dk1"/>
                </a:solidFill>
              </a:rPr>
              <a:t> está alineado con las constricciones, está en la prolongación del lado mayor del </a:t>
            </a:r>
            <a:r>
              <a:rPr lang="es">
                <a:solidFill>
                  <a:srgbClr val="FF9900"/>
                </a:solidFill>
              </a:rPr>
              <a:t>gnomon del triángulo cordobés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>
                <a:solidFill>
                  <a:schemeClr val="dk1"/>
                </a:solidFill>
              </a:rPr>
              <a:t>El </a:t>
            </a:r>
            <a:r>
              <a:rPr lang="es">
                <a:solidFill>
                  <a:srgbClr val="FF0000"/>
                </a:solidFill>
              </a:rPr>
              <a:t>polo dorsal</a:t>
            </a:r>
            <a:r>
              <a:rPr lang="es"/>
              <a:t> </a:t>
            </a:r>
            <a:r>
              <a:rPr i="1" lang="es">
                <a:solidFill>
                  <a:srgbClr val="FF0000"/>
                </a:solidFill>
              </a:rPr>
              <a:t>P</a:t>
            </a:r>
            <a:r>
              <a:rPr baseline="-25000" i="1" lang="es">
                <a:solidFill>
                  <a:srgbClr val="FF0000"/>
                </a:solidFill>
              </a:rPr>
              <a:t>d</a:t>
            </a:r>
            <a:r>
              <a:rPr lang="es"/>
              <a:t> está alineado con la constricción dorsal</a:t>
            </a:r>
            <a:r>
              <a:rPr lang="es"/>
              <a:t> y el inicio del </a:t>
            </a:r>
            <a:r>
              <a:rPr lang="es">
                <a:solidFill>
                  <a:srgbClr val="FF9900"/>
                </a:solidFill>
              </a:rPr>
              <a:t>sifúnculo</a:t>
            </a:r>
            <a:r>
              <a:rPr lang="es">
                <a:solidFill>
                  <a:schemeClr val="dk1"/>
                </a:solidFill>
              </a:rPr>
              <a:t>.</a:t>
            </a:r>
            <a:endParaRPr baseline="-25000" i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s"/>
              <a:t>Los polos </a:t>
            </a:r>
            <a:r>
              <a:rPr i="1" lang="es">
                <a:solidFill>
                  <a:srgbClr val="0000FF"/>
                </a:solidFill>
              </a:rPr>
              <a:t>P</a:t>
            </a:r>
            <a:r>
              <a:rPr baseline="-25000" i="1" lang="es">
                <a:solidFill>
                  <a:srgbClr val="0000FF"/>
                </a:solidFill>
              </a:rPr>
              <a:t>v </a:t>
            </a:r>
            <a:r>
              <a:rPr lang="es"/>
              <a:t>y </a:t>
            </a:r>
            <a:r>
              <a:rPr i="1" lang="es">
                <a:solidFill>
                  <a:srgbClr val="FF0000"/>
                </a:solidFill>
              </a:rPr>
              <a:t>P</a:t>
            </a:r>
            <a:r>
              <a:rPr baseline="-25000" i="1" lang="es">
                <a:solidFill>
                  <a:srgbClr val="FF0000"/>
                </a:solidFill>
              </a:rPr>
              <a:t>d</a:t>
            </a:r>
            <a:r>
              <a:rPr lang="es"/>
              <a:t> determinan lo que denominamos </a:t>
            </a:r>
            <a:r>
              <a:rPr lang="es">
                <a:solidFill>
                  <a:srgbClr val="38761D"/>
                </a:solidFill>
              </a:rPr>
              <a:t>eje polar</a:t>
            </a:r>
            <a:r>
              <a:rPr lang="es"/>
              <a:t>.</a:t>
            </a:r>
            <a:endParaRPr/>
          </a:p>
        </p:txBody>
      </p:sp>
      <p:sp>
        <p:nvSpPr>
          <p:cNvPr id="260" name="Google Shape;260;p20"/>
          <p:cNvSpPr txBox="1"/>
          <p:nvPr>
            <p:ph type="title"/>
          </p:nvPr>
        </p:nvSpPr>
        <p:spPr>
          <a:xfrm>
            <a:off x="84600" y="111025"/>
            <a:ext cx="66558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Polos de la pared ventral y dorsal</a:t>
            </a:r>
            <a:endParaRPr b="0"/>
          </a:p>
        </p:txBody>
      </p:sp>
      <p:sp>
        <p:nvSpPr>
          <p:cNvPr id="261" name="Google Shape;261;p20"/>
          <p:cNvSpPr txBox="1"/>
          <p:nvPr/>
        </p:nvSpPr>
        <p:spPr>
          <a:xfrm>
            <a:off x="7656600" y="4686692"/>
            <a:ext cx="1487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s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62" name="Google Shape;2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625" y="2647950"/>
            <a:ext cx="33016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/>
        </p:nvSpPr>
        <p:spPr>
          <a:xfrm>
            <a:off x="1502550" y="2711775"/>
            <a:ext cx="6326100" cy="1108200"/>
          </a:xfrm>
          <a:prstGeom prst="rect">
            <a:avLst/>
          </a:prstGeom>
          <a:solidFill>
            <a:srgbClr val="3F5378"/>
          </a:solidFill>
          <a:ln cap="flat" cmpd="sng" w="952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La pared ventral</a:t>
            </a:r>
            <a:endParaRPr sz="60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68" name="Google Shape;2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975" y="257250"/>
            <a:ext cx="2910326" cy="21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